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omments/modernComment_12D_C762B68F.xml" ContentType="application/vnd.ms-powerpoint.comment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651" r:id="rId2"/>
    <p:sldMasterId id="2147483652" r:id="rId3"/>
    <p:sldMasterId id="2147483653" r:id="rId4"/>
    <p:sldMasterId id="2147483654" r:id="rId5"/>
  </p:sldMasterIdLst>
  <p:notesMasterIdLst>
    <p:notesMasterId r:id="rId32"/>
  </p:notesMasterIdLst>
  <p:sldIdLst>
    <p:sldId id="293" r:id="rId6"/>
    <p:sldId id="289" r:id="rId7"/>
    <p:sldId id="299" r:id="rId8"/>
    <p:sldId id="294" r:id="rId9"/>
    <p:sldId id="283" r:id="rId10"/>
    <p:sldId id="257" r:id="rId11"/>
    <p:sldId id="295" r:id="rId12"/>
    <p:sldId id="296" r:id="rId13"/>
    <p:sldId id="297" r:id="rId14"/>
    <p:sldId id="298" r:id="rId15"/>
    <p:sldId id="309" r:id="rId16"/>
    <p:sldId id="284" r:id="rId17"/>
    <p:sldId id="290" r:id="rId18"/>
    <p:sldId id="285" r:id="rId19"/>
    <p:sldId id="292" r:id="rId20"/>
    <p:sldId id="286" r:id="rId21"/>
    <p:sldId id="291" r:id="rId22"/>
    <p:sldId id="300" r:id="rId23"/>
    <p:sldId id="302" r:id="rId24"/>
    <p:sldId id="301" r:id="rId25"/>
    <p:sldId id="308" r:id="rId26"/>
    <p:sldId id="306" r:id="rId27"/>
    <p:sldId id="304" r:id="rId28"/>
    <p:sldId id="303" r:id="rId29"/>
    <p:sldId id="307" r:id="rId30"/>
    <p:sldId id="305" r:id="rId31"/>
  </p:sldIdLst>
  <p:sldSz cx="12192000" cy="6858000"/>
  <p:notesSz cx="6858000" cy="9144000"/>
  <p:defaultTextStyle>
    <a:defPPr>
      <a:defRPr lang="en-GB"/>
    </a:defPPr>
    <a:lvl1pPr algn="ctr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sz="2800" b="1" kern="1200">
        <a:solidFill>
          <a:schemeClr val="bg1"/>
        </a:solidFill>
        <a:latin typeface="Arial" panose="020B0604020202020204" pitchFamily="34" charset="0"/>
        <a:ea typeface="+mn-ea"/>
        <a:cs typeface="Noto Sans CJK SC" charset="0"/>
      </a:defRPr>
    </a:lvl1pPr>
    <a:lvl2pPr marL="742950" indent="-285750" algn="ctr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sz="2800" b="1" kern="1200">
        <a:solidFill>
          <a:schemeClr val="bg1"/>
        </a:solidFill>
        <a:latin typeface="Arial" panose="020B0604020202020204" pitchFamily="34" charset="0"/>
        <a:ea typeface="+mn-ea"/>
        <a:cs typeface="Noto Sans CJK SC" charset="0"/>
      </a:defRPr>
    </a:lvl2pPr>
    <a:lvl3pPr marL="1143000" indent="-228600" algn="ctr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sz="2800" b="1" kern="1200">
        <a:solidFill>
          <a:schemeClr val="bg1"/>
        </a:solidFill>
        <a:latin typeface="Arial" panose="020B0604020202020204" pitchFamily="34" charset="0"/>
        <a:ea typeface="+mn-ea"/>
        <a:cs typeface="Noto Sans CJK SC" charset="0"/>
      </a:defRPr>
    </a:lvl3pPr>
    <a:lvl4pPr marL="1600200" indent="-228600" algn="ctr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sz="2800" b="1" kern="1200">
        <a:solidFill>
          <a:schemeClr val="bg1"/>
        </a:solidFill>
        <a:latin typeface="Arial" panose="020B0604020202020204" pitchFamily="34" charset="0"/>
        <a:ea typeface="+mn-ea"/>
        <a:cs typeface="Noto Sans CJK SC" charset="0"/>
      </a:defRPr>
    </a:lvl4pPr>
    <a:lvl5pPr marL="2057400" indent="-228600" algn="ctr" rtl="0" fontAlgn="base" hangingPunct="0">
      <a:lnSpc>
        <a:spcPct val="93000"/>
      </a:lnSpc>
      <a:spcBef>
        <a:spcPts val="13"/>
      </a:spcBef>
      <a:spcAft>
        <a:spcPts val="13"/>
      </a:spcAft>
      <a:buClr>
        <a:srgbClr val="000000"/>
      </a:buClr>
      <a:buSzPct val="100000"/>
      <a:buFont typeface="Times New Roman" panose="02020603050405020304" pitchFamily="18" charset="0"/>
      <a:defRPr sz="2800" b="1" kern="1200">
        <a:solidFill>
          <a:schemeClr val="bg1"/>
        </a:solidFill>
        <a:latin typeface="Arial" panose="020B0604020202020204" pitchFamily="34" charset="0"/>
        <a:ea typeface="+mn-ea"/>
        <a:cs typeface="Noto Sans CJK SC" charset="0"/>
      </a:defRPr>
    </a:lvl5pPr>
    <a:lvl6pPr marL="2286000" algn="l" defTabSz="914400" rtl="0" eaLnBrk="1" latinLnBrk="0" hangingPunct="1">
      <a:defRPr sz="2800" b="1" kern="1200">
        <a:solidFill>
          <a:schemeClr val="bg1"/>
        </a:solidFill>
        <a:latin typeface="Arial" panose="020B0604020202020204" pitchFamily="34" charset="0"/>
        <a:ea typeface="+mn-ea"/>
        <a:cs typeface="Noto Sans CJK SC" charset="0"/>
      </a:defRPr>
    </a:lvl6pPr>
    <a:lvl7pPr marL="2743200" algn="l" defTabSz="914400" rtl="0" eaLnBrk="1" latinLnBrk="0" hangingPunct="1">
      <a:defRPr sz="2800" b="1" kern="1200">
        <a:solidFill>
          <a:schemeClr val="bg1"/>
        </a:solidFill>
        <a:latin typeface="Arial" panose="020B0604020202020204" pitchFamily="34" charset="0"/>
        <a:ea typeface="+mn-ea"/>
        <a:cs typeface="Noto Sans CJK SC" charset="0"/>
      </a:defRPr>
    </a:lvl7pPr>
    <a:lvl8pPr marL="3200400" algn="l" defTabSz="914400" rtl="0" eaLnBrk="1" latinLnBrk="0" hangingPunct="1">
      <a:defRPr sz="2800" b="1" kern="1200">
        <a:solidFill>
          <a:schemeClr val="bg1"/>
        </a:solidFill>
        <a:latin typeface="Arial" panose="020B0604020202020204" pitchFamily="34" charset="0"/>
        <a:ea typeface="+mn-ea"/>
        <a:cs typeface="Noto Sans CJK SC" charset="0"/>
      </a:defRPr>
    </a:lvl8pPr>
    <a:lvl9pPr marL="3657600" algn="l" defTabSz="914400" rtl="0" eaLnBrk="1" latinLnBrk="0" hangingPunct="1">
      <a:defRPr sz="2800" b="1" kern="1200">
        <a:solidFill>
          <a:schemeClr val="bg1"/>
        </a:solidFill>
        <a:latin typeface="Arial" panose="020B0604020202020204" pitchFamily="34" charset="0"/>
        <a:ea typeface="+mn-ea"/>
        <a:cs typeface="Noto Sans CJK S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204A75C-7109-8604-DE6B-6EDBFA9A6091}" name="Michael Moore" initials="MM" userId="efa7cb9cc9aedf20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903" autoAdjust="0"/>
  </p:normalViewPr>
  <p:slideViewPr>
    <p:cSldViewPr>
      <p:cViewPr varScale="1">
        <p:scale>
          <a:sx n="73" d="100"/>
          <a:sy n="73" d="100"/>
        </p:scale>
        <p:origin x="504" y="283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microsoft.com/office/2018/10/relationships/authors" Target="author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comments/modernComment_12D_C762B68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B9A94B5-7FBF-4618-B369-73C09A1DD919}" authorId="{8204A75C-7109-8604-DE6B-6EDBFA9A6091}" created="2025-10-06T19:47:15.585">
    <pc:sldMkLst xmlns:pc="http://schemas.microsoft.com/office/powerpoint/2013/main/command">
      <pc:docMk/>
      <pc:sldMk cId="3345135247" sldId="301"/>
    </pc:sldMkLst>
    <p188:txBody>
      <a:bodyPr/>
      <a:lstStyle/>
      <a:p>
        <a:r>
          <a:rPr lang="en-US"/>
          <a:t>Need diagram for FoxPlus-B</a:t>
        </a:r>
      </a:p>
    </p188:txBody>
  </p188:cm>
</p188:cmLst>
</file>

<file path=ppt/media/image1.jpg>
</file>

<file path=ppt/media/image10.jpeg>
</file>

<file path=ppt/media/image11.png>
</file>

<file path=ppt/media/image12.png>
</file>

<file path=ppt/media/image1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4C2B4CB7-F5CD-8FEA-D3A8-E6932A12ABFA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533400" y="763588"/>
            <a:ext cx="6702425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007C88A6-E594-B64E-0BB3-180197B2B899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0A91EA79-DAF2-83ED-58E7-C7031AD580EA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tabLst>
                <a:tab pos="914400" algn="l"/>
                <a:tab pos="18288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8196" name="Rectangle 4">
            <a:extLst>
              <a:ext uri="{FF2B5EF4-FFF2-40B4-BE49-F238E27FC236}">
                <a16:creationId xmlns:a16="http://schemas.microsoft.com/office/drawing/2014/main" id="{211AAB7B-2BC8-34CC-EE54-CC63C810CC28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tabLst>
                <a:tab pos="914400" algn="l"/>
                <a:tab pos="18288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8197" name="Rectangle 5">
            <a:extLst>
              <a:ext uri="{FF2B5EF4-FFF2-40B4-BE49-F238E27FC236}">
                <a16:creationId xmlns:a16="http://schemas.microsoft.com/office/drawing/2014/main" id="{E525736E-2CEB-E334-A7CC-60F00B2D00A9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tabLst>
                <a:tab pos="914400" algn="l"/>
                <a:tab pos="18288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8198" name="Rectangle 6">
            <a:extLst>
              <a:ext uri="{FF2B5EF4-FFF2-40B4-BE49-F238E27FC236}">
                <a16:creationId xmlns:a16="http://schemas.microsoft.com/office/drawing/2014/main" id="{3A54278C-23F6-2729-9FEE-A78B1D7C8202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tabLst>
                <a:tab pos="914400" algn="l"/>
                <a:tab pos="1828800" algn="l"/>
                <a:tab pos="27432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fld id="{805664A7-898C-4FFF-B137-F0B771D2A48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1D84D2-729B-A4B7-2DD6-234E6B59C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AFEA7531-E7E6-0EA7-30A4-FB3B2FC2307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7496F610-A510-03BF-F71A-8E45DFEA10A7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0DCC76A2-044E-6096-E046-B304DF0442E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10357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472D72-4583-500E-66A4-73C446AC6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2FD38884-FD07-8303-4A58-50EBFD2A2D8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FB1AF604-F8D3-B1AC-5209-96C324BB93D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364C4FB1-2C52-8E7E-45E4-4B28BB844D9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17414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5B4CCD-CFF3-D124-D948-1A79A6E14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AAC9E58E-4679-353D-F491-D0FEAF59BFDD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00573DE9-0C59-0DB7-78DD-E5E7C2235A47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6DB256A1-E115-8775-B4BA-A3163C56869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95674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598C5E-FD62-0858-C2ED-C9B417724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38907854-F4F0-2FE4-DBA9-A7E1048A455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C8BA7E30-1CA9-DD32-23A5-44CBFC7DEBA1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D121F2F2-FE6D-659F-4EDE-C985A6D3370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3451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FEE962-284D-DCFE-008E-02E058156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218F53C-9760-81CA-41BA-7E6D8704F964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F10601E7-2622-1DE4-0C7D-E23A863D0372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81D7E86D-2321-CAB0-0F38-DAD4E1890FB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20832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3C2084-5991-DE46-1109-2B027D8DF8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D28AA1D8-1AA8-A363-787D-E8CB8F9B066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2D14E3AE-07AF-7AAD-C675-73D38A8D914B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E16B4FC0-EADC-9582-6912-DEEBA78E057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3170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1B1E44-9201-3628-A2C9-F0A0FC05A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6E3A5B61-A572-6F80-0312-9D716D6A12C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06708713-3EB0-AB03-1FF4-38A94DC5DD1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EC5FBC25-BC98-5BCA-7E2A-AEF1C8251B8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1377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5EA0B9-6148-BDDC-0310-2A0374AB1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26BC798-18B0-6595-B8C5-A3196482D18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7DA814AC-EB0E-59EB-9B44-B97AF7C98B2B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0E36ABCD-A1A1-9E10-1ED3-342A66D9AC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3205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E8FF86-E7DF-990C-EC60-C47F2A141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AB51B36D-95BA-394F-E027-E57F8EA012B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6FD4641B-1DB5-F420-A5F5-98D4ADDC783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46CB876C-E5A5-7DAD-EA7B-7524E644082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89701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4E5784-F3EA-71CA-B8D9-C47B3E6A1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2CDFA2D1-A708-DAF9-E70F-945A812EBD53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2C93F0EE-AD60-9CD7-529D-936310A8F6F0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415C99DE-540E-6F0E-270A-72FB7101AD3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82317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EA4A76-B33B-69A0-52ED-48A1002C7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08E0B04E-49B1-08EC-4C0E-EEC7D80C21C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F03B7182-5B54-C7B7-98E4-88868309B3C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83EE7CFE-8940-A75B-1878-6C46558AA6C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52717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0ECD78-283A-68E8-B2B7-E7AEB7D41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C53C4B60-0D09-56B7-314C-9DCCDD2874D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AFE08AC6-6A2B-3BA6-3A2E-A2F6425FACA0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7134A3CA-ABC5-A648-F150-41A651E5939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61880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4D3F46-42F9-998E-AE6C-8FFA96594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CCB07A53-719A-4112-8E36-B3872917C292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76443683-40E6-7102-0135-D34B437B763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A86E23D1-0C8F-DB34-93CE-DC0FBEC534C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41361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968926-D740-4B0D-6AEC-B6F3C27CF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06067607-E201-6CA3-9697-A37F8575ED84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A6362011-EA5D-E5ED-28EC-CECF3C86831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B13FDF1C-D069-80FB-E78F-4F894FE9EFD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35531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576622-A02A-50CD-7675-8E051B7A9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FD9DA878-A9F1-B309-EF4E-2462D2DA6D9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D16DB8D2-0324-38B7-70F8-26F4C18DBC61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72A4E9A4-F7DC-4D15-1F8D-EFFEF31AE16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18601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1D0E0D-A89C-A59B-86AE-337A6037C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0D7A4FAB-563F-2F11-0073-EC7E6B50A6C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3671B472-8241-BCAA-509D-FD860EF2CBE3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8DB5B672-181F-17B2-96C7-5A7BCC903B7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76683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A4904E-E33D-82DA-AEBA-435EF4E64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C6DC4173-44FB-5D51-78CF-D537C3F17569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3ECFE3E2-17A1-0F3D-030A-AE792D35792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DB9636B0-781E-19B4-642C-3FE8751EB3A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12141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66AAE1-D1D9-388A-9E3D-DBF4401DA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DE076A6B-FE53-A0AB-F780-71395D3DC74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D6A436CC-81AB-55AE-037B-EC2A1298616A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B8235E1B-5F7B-40E0-50FE-9EA834C19BA7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93831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2CF0E7-A202-52A7-D546-0EB213BFF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6B43A577-47AA-F6C9-81B4-66DD9E7267C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068E04B0-0E3D-A5CD-FED3-2F596618A11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57D86E38-145C-92BC-EE94-DA1371E05F9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525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A81FC9-4B4B-E392-BE0F-0333D7F1F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138AAE9-2E77-9E96-3159-6D05A78F6B9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A17BBEA-5C23-4312-A75C-40CBBB6EB93D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4F57BD2E-827B-31E2-546C-71943C63CCA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DB10D4CA-024A-6F78-C44C-39920023C1F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8166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554913-04B5-C6D0-5CA1-ADEAA141F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2EC3ABE0-F10C-95C4-83C0-D3CEDA07685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CDF5F775-6FC6-99D9-A425-D302CACCC3DC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375DF897-119A-A2DF-8AFC-631703437C0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6414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2185CD-2BF6-A77B-44AA-4FB9F0389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A9F14B82-3339-340D-21C0-511CBD1B907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AB5124AE-914F-34E5-90D3-66CD793138FB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7E4B76D2-092B-A49F-F5B7-00C1FD905B6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8554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B8F8D9-E3EF-2329-E303-E874A5A76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8425364A-BE97-E536-9F1B-64DC59354F9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4EDE6EDC-13B2-DFB3-3758-FBFB7D4D7EA1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B1F6F3BF-B22D-59F7-3600-8A51965C553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489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C24EE6-F07C-108D-59B1-57549A473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6D9E3915-1780-DC3E-CD4D-C568B37BAD0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4FAC8E97-FF18-2C9B-D722-24534087DE7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F969E1A9-20F8-E930-A2EE-CD0A63BD996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457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75049B-AD45-CF8F-CD45-DD168D5CC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A81A0BE-3CB6-B5B6-D1DD-8E731A35992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CF7C64-9F35-45D6-BD51-E1E8802FCFFF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A3EE4134-7E28-D857-C69A-0CF7672025B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55CA8424-4A0B-C85F-A10E-5287E065A00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1997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E8BF7-31B5-DCD9-9AE6-9B83F26964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0F0A21-F92B-8D5E-F3C4-0E3CF662ED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D10B4-A52D-CC07-0F4E-9CB918D0D39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AD237-293A-CEF4-1279-DCEC4014BE5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21ADD-6E7D-BD02-F930-A4F8CD2179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2EFD1762-E6A1-409A-934C-97CF8B832EC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333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F2F6E-7B85-22AA-DA19-9E01B47FD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E6F910-51D6-7368-957A-FB4B36985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C5567-052A-B5C2-8128-7AEB2CB5498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9FF42-17D7-FABA-CD6B-1B75236E73B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5B52A-7E60-2A31-2FA6-4041273223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469366B-37D5-47EF-827D-257554047A6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3369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894FA-6C00-3416-4602-E06E23A56D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9200" y="1122363"/>
            <a:ext cx="2741613" cy="44577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981A61-D6A2-2B9C-672A-4E517FD18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1122363"/>
            <a:ext cx="8077200" cy="44577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AB758-6735-012F-0DCA-A7B64B5DDCD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7066E-E66A-8F15-E224-6F3253F25DC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DA47C-291F-632B-966C-5C6F6C08A6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2B31BC1-EC4A-4F46-9434-3F23371FA89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7728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8344A-E8A1-B085-A49A-E6A5C7C1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2413" cy="23860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79BFB5-3A25-FDEF-2717-3DF27E43D717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200" y="6356350"/>
            <a:ext cx="2741613" cy="36353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A497E3-2A8E-F558-ED42-40BBCBC636A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600" y="6356350"/>
            <a:ext cx="4113213" cy="36353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FB3256-7202-F93E-06C0-C884EF2C63A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1613" cy="363538"/>
          </a:xfrm>
        </p:spPr>
        <p:txBody>
          <a:bodyPr/>
          <a:lstStyle>
            <a:lvl1pPr>
              <a:defRPr/>
            </a:lvl1pPr>
          </a:lstStyle>
          <a:p>
            <a:fld id="{7EF5C80E-3529-4236-8CC9-0DEAE26E9AD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9853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BAE07-2BC1-861F-5256-BC0ADADCF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FF0EE1-C1B7-F44F-308B-607293A5D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A327B-6F67-CC46-D17D-656CEA805CB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3A7B8-2F51-2481-AEFE-8825A803A6C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7C150-2AD2-4B86-F585-037A5BDD64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88FA09A7-4EEE-49F0-B090-386963A38D1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93474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788DA-3DAA-171C-353C-9B472F171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395D0-F79F-D19F-534C-3FAB74C1C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77857-5339-04F9-CE67-4A8636F25BA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B6C2D-BE8D-FBA1-9878-EA2832B745E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7243F-3E89-9769-557A-6E714609E7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224FA263-F430-44DE-A0CD-5C99317D217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64299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AC733-0898-1BA0-DB4B-583186418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12657-D6CE-24CD-C1E7-C34331A25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518A1-4AB0-AC67-5BF7-4B9995041D9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6889D-B7F3-5F33-BF22-607CDDE3A05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3C8AA-9732-6EA3-91CB-FB7E70CDE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56C766B6-6574-4626-A30F-06B600304C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0373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8E7E7-7C6C-F7F9-7C27-B706E977F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89175-E144-9E88-CED0-7781B46C41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0013" cy="4349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9D0689-DC94-1DFB-3A38-F0B192524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825625"/>
            <a:ext cx="5181600" cy="4349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2627B-6EE3-BF5E-94C1-9569ACBBF54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A4EE82-12B9-FB3F-CE14-9225A546DF6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05BBDC-1A99-A9D6-2CF3-CCE9FDDE41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EF8E665-A5CF-4417-8BA1-5EF8D0240D6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7946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56AC6-8828-0D90-DA47-E6CC3C568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678FE-E7A1-3491-AF8B-B9E4CA37D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C64E0-BB33-6F72-0BF4-91B02E6ABF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0058B2-3C23-D17F-E7D1-2D48008415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C2655D-13F5-608C-5479-341885DB27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5374DA-19A9-26B0-DE0E-24F8D7B8A9B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42C21E-D85A-493A-0B35-85B167DC964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FC41B1-9529-E19D-300D-D98888DABA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D1CA4DE-A859-4DF7-B397-DCD08FC9A1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6235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BF0E1-61FD-E793-BC68-118E9B28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F1C133-6D83-8CB9-25BD-302F177FA8B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6C7CF-E84A-297C-B220-BF18DFBCEFA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51EDA-BB09-4AB6-D333-1D2D2DEF78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5ACB77D5-F9E8-4E68-83A2-7C1231CC3A0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40136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C3BB40-BBAA-C78E-DDE6-16D80DB42D8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004576-C168-8947-A895-1F972864C38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2ECF4-3DEA-F51E-0475-5D9DEBC52E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3DB1B094-308D-4448-AE2F-B0F9AAC6DB2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08806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756B-E2BE-401D-DE02-865830238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D1FF4-98B2-8C7E-A0CB-58610407F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EFB24-0378-3C87-F864-1227E8A80B6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D399C-F155-8B6B-CB08-6D1D597A4A0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EDA27-A665-C41F-36BC-D7E0A7658B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206527FA-C4EF-4305-A3AE-D53663C9401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4177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BDBF2-2749-146B-DAEC-4E22F9189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BF126-E280-6373-951D-7E942BA0D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E39C6-E081-B81E-9523-F36362DEC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8D867D-B332-81D6-8FA2-C659F194E71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E9CEE3-06C2-1912-5804-722C31801FB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2A391E-7D89-70B7-F4CE-09342BB364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6AEEBC0-9AC6-436B-9E0D-9ACB5C8C507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8873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C1656-70FC-6935-C379-D34EE6E30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013EC1-81B5-1600-039A-E4209E8839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9CC149-D6D4-1A72-4983-9E57C25602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690B5-596D-4E98-2E5D-894545FC2FC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006B-C76D-FD6D-991B-A46132A369B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D304C0-82A6-1A3A-4FAF-083C85DF97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9EF433B-6687-4926-9E92-51ACA586061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11491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62EF7-32A1-65DB-8D3E-CCA2B0DA2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978F7F-1F79-73AC-43F5-265A4FAD2E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22CFE-7C94-4001-1AA6-D7BE8F0B117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9438E-4C21-7A59-8E9D-D0034E49356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8DA6D-B078-2305-D0CF-1A67443CDE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2FC1F8AB-4198-46EF-9C35-551AE788BC2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43621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75A2AD-4F1D-BC3F-FB6A-A0C58500F2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7313" cy="5810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1EBE9-686B-034F-E945-9F6DE42919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0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4D146-9475-B65D-A6AE-0E17F90AD74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6E42B-888A-4A67-26F1-03135019386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DAC93-DA03-828D-0D3A-E94083EDA5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59C15B77-7DE5-428E-BAE5-98F86733056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95258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52646-9E2F-2852-B737-8D0863F6F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B133A6-58CF-C4FC-67F4-0B043915C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9BD82-3AF0-44C9-0231-0B5FD99B70F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2F0E3-C12B-DCF6-A385-E11BB3881C3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E53AC-377E-C184-CB73-DE8442FF28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3589A475-15E1-4EC9-B8FA-7DB378DAB5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18628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8B04A-A4A3-1572-D47E-71780E866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8343-29C1-2D5F-D8C9-55A74E3FF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BE892-6F0D-5A85-FF09-344880775D4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39DD4-81EE-EA24-4CC1-A5B334CF093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6FAEC-EF18-2634-F01B-83E0BA5AD3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32287B96-7AC9-411B-A8BD-211C8AEF184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65939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09FFA-F5D3-E388-F9A1-A04086465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906F8A-1AF3-E9BC-530C-429CBC00B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52F3D-AED1-982E-4ADD-561DC8FF584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FAE95-8B79-89F4-F5F1-401F898F21B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BD58E-2C76-61F3-0606-F7C26BFD5C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007703A4-D53E-4EB5-B1EC-AA6AD4850F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1780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99E1A-FE37-E93A-2A29-4253EF1A4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27EC1-1598-3622-8991-314A9CD91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4963"/>
            <a:ext cx="5408613" cy="3975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C1B9F3-78B7-1B3C-0496-962D413BB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604963"/>
            <a:ext cx="5410200" cy="3975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8DE80C-C413-04A4-54B7-57196C09372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FDCB15-17E4-36C6-AF09-B8EC0D70E0E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D05ECC-1ADF-328F-1778-81CB7AAAA8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AF527E83-E428-4D35-98E6-41DF376FC0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57050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697A0-B109-C3B3-CC32-6CEB369A1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320DB-89E8-BE7E-F563-B4D80A730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2D7708-971B-0B5A-673B-5ECDDA77F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DDFB0F-25CB-D91A-CB07-D1DD1D1F1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288C2E-99DE-EE70-F252-A102F91D8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924208-D8B2-6720-7293-2685746D314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147EB1-8A0D-28CB-F0F1-B5A4B2A21D6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C3004F-34BB-5FFE-1A9A-91D12E1CAD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126FB699-F125-4E7A-82B5-F8863E9A96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740860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0D048-7225-D908-99D9-6B2DE47E3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E5166E-2B07-E852-8A3A-1565D34FF9F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E905F-0CF4-A33C-4104-FC2840086CA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DF83C-E4B7-8CBD-62BE-648B911E17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08FC0D61-92BD-41D6-89D1-E807728C68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9906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8C03B-BCE5-DE02-AD42-EA13B9F79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9E3CC-8676-A254-E52A-EC0C2289F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E61FA-4881-F8DA-64B1-3BFFA33AC75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71B2B-B54A-5E84-A7FB-BC5016BD233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749C-9301-82E5-0B84-A473A989AB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855D66BC-A6CD-4761-BB94-C366C61CED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01596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9FB11-3D21-9C17-64EA-1E49F036D46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D41CE8-4DEE-956E-6236-D4FC185B7AC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D5394F-B65C-ED08-49BC-3B9C8EFBD1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F6D98816-AC00-4F50-915B-0A96AA134AD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418100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584AA-DCB0-4D24-D499-40084FB80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4C318-6676-EB44-BFCC-90B7C5755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D01180-500A-516C-4E4A-62569393C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1C682-A1D3-C4AB-38B1-8387FC34124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5FB93B-F251-C7AB-DDA7-2FF9E26FB6B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315C2-591C-4C2B-E6C1-52870904C6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847521F1-1CFF-4A97-9FB1-9F5D54A6466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9136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C0CCE-5E45-3C79-6675-E33043404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DB6673-0CAC-EF92-E450-8A59A28715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1DD2ED-7CB0-081C-C0FC-DCD7AA23DC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098CDF-AD0C-EEE9-3BB0-8B2A3B0EB79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1E4FE-1920-1AC0-5FAA-3D13D306A07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80879F-603C-61A2-34FA-DAE2CCF013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8122A559-10C3-49A2-8E89-1AD9D2DC432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50944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79ECC-0395-3BB5-8628-51AB20B7F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2FDC7F-B979-E83E-3447-CBDC5D954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59AF2-CD33-64E1-B169-9753D50923B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05234-54B1-5BE5-6BB2-4943E6A216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C910F-7DA7-AAF9-3AB7-970972038A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907888A1-14B8-4B9C-9266-6DA85C17495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572496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C2167E-4847-464D-E94B-9399C88B9D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9200" y="1122363"/>
            <a:ext cx="2741613" cy="44577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69A027-B969-B8AE-4AF7-5AD6516644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1122363"/>
            <a:ext cx="8077200" cy="44577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A5604-75FE-6A30-62F4-B804FE5566F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BC862-6F6F-A717-60D9-B46B60638F2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40705-6D2D-72CD-2630-C6C83CA226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FA67BB9E-FEBF-456E-8119-F17EACEB90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43845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9EC92-E061-2A27-6098-9D495CFC7C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388843-6A87-56E6-8B92-934691473C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07567-B232-E4E2-D39A-DB3B0A752F3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C06CB-5D11-F255-DF90-B15AD43281E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B8E99-D205-84D9-D659-254ABEEE4F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A7DFB55D-2757-4EEB-85E7-ED3107CD2A4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83323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C8C75-8A6E-426C-86EA-393511673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5DA5A-E697-CCC0-0779-9ED84507B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2E45C0-68DA-8729-1387-7B7374926CA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80FD6-F876-656E-F35D-E5E3856C883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43E84-FB27-339C-C1EF-440B7D3EA6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3E13E335-40EE-4EBD-8B35-2F62711D121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24813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6156E-E302-090B-7118-24EC495EA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1387B9-F98B-BF91-E28D-6795388B3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38273-697F-BD38-9E60-A1136BEB14C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718EF-9B59-8D18-86EF-D1BA7E32BC7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EE70B-A777-9B59-4904-F670A23055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5B907696-538F-46E0-9BC3-2750D1A7F4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50019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C6A90-7CA5-3680-972A-717D5C751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90ED6-A0AC-C3C4-AA84-56A9D04E2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0013" cy="4349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7AB191-4F44-154A-99FF-6A6EC2706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825625"/>
            <a:ext cx="5181600" cy="4349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82BE85-CB30-CD87-F1AC-469B52010F1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804D4-592B-6982-2C97-BBC65CF17C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7B2A6A-F02F-59B9-2D10-DEB466368E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C0859A3-6169-4487-8FA3-F3E40CFF06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25189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3043C-246C-5F8D-EA94-031804923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51613-450C-994F-3E40-116F66460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09D16-81D1-F116-C2E3-A987EA474F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6D0B40-0A96-BFA2-594F-8700093432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18DCAC-DBB1-5F9F-30AD-06A99F5B82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567DEC-6B34-6D1C-AE1D-DE2DC4993DB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7FF7F6-4B17-3777-896F-FAA963B2FB0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15E2F0-36D0-21C8-01A6-90C29934CE4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DA77459-69D8-4613-9E34-3E2EE399136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7605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96FFB-AE3E-64C2-D07D-5FED9CE69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F82B2-3D49-3573-5DBF-3548D2DCA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4963"/>
            <a:ext cx="5408613" cy="3975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B200C-6324-1E99-0EB0-1124EAE29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604963"/>
            <a:ext cx="5410200" cy="3975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FA65F8-9926-04D3-8E67-1800DCD9A0E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7B78C-4A62-C85E-299A-673D9B34494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C2F5CC-0F61-368B-02BC-FFEEC005B4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45DA2487-D2F1-4755-9B7E-A49C723EE0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64158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A15D0-E3C4-974F-BB10-68A7DCBB0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2B2F9-8CBE-21D8-7A0E-038222F640D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49EE57-12A7-9D70-1DE8-31B3B73ED9A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4EA192-34A3-E4EA-2178-C224B3467C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8889B52-EAB5-4CA8-B30F-87B9A8ABBB1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55807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ECDB86-AD02-F287-51EE-7664D21D02E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3B7D58-4E12-B5F9-055B-F72A4C7E804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B915A2-110B-E930-D01B-4FEB44ED3C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6CB879EC-6FEB-4056-9688-B72346D972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9724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C2E52-0331-C439-DA53-041CD352B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6A6FA-7780-FD26-5DC7-4F4E7619D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A7966-2939-2164-2DAA-36CFA62A6E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8AA7FD-2E58-AA97-A124-D791A83351B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07D85-05CD-4471-15B6-6FCA6C434E8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F20DFD-1C8D-C581-F5FB-5228648280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483E609-E86C-491B-BB67-4EF8252CB1E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064568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35466-BFBF-FE2B-9088-0E9D3A0CD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8D2870-1AB8-238D-EFF2-60173F6971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8DFF9-3839-06AF-AB8E-F6411F413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BF9F5-687A-26BD-CA35-CDDE53433D9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F5D0D-B41C-F74F-69A8-7F52EAB6959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39323-5CE7-03DE-C9D2-5919AB738C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1D5D18F-DCF3-4D55-A064-13B1CE2B4F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794688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8CCAC-EBE5-105D-672C-8BEE265C9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C55D5C-ECA3-9DB0-2A1F-645DB2B796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2A6C5-59E6-204C-3806-886959E2C29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A3FD1-2E3E-AB3F-C356-6DC403D6F28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B8FA4-1C5F-8D8E-F8D8-9A6D684C7F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D62F9D9-322A-4D49-999B-76CDFD018F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585349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CDDE1A-1C5D-AE22-0DE0-0917B8B56D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7313" cy="5810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1FE15-8358-4B3B-23F8-870096B23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0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9135-46BF-2367-DE1A-F7D9E5C2BF9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2B394-CB1C-C5FF-102D-348BB7C987B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130AD-0145-8029-9F44-77F54B95E3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6BC5BD77-7D2C-4956-AF36-3BA94D0A5A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920345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BC231-DD55-DEF0-ACB2-25018540FF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2F1A2-BDE6-36DD-4201-60D443E77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166732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36E89-FDB6-43BC-3BC0-48B831001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10C2F-396F-B2DC-C89D-E50D364DB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1854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C4026-EBA3-47D6-33AC-09551363A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2BEF7-AE74-05EA-3190-16B29609F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988562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36E3D-42B0-8E62-24A6-EE1DD9BFE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9AFD9-4A7F-9C43-8D7A-135E5C9433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05758D-19E9-0692-51D3-EE7B9D38D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94863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1EC4B-3A46-B2EC-1D1C-40CDE6E02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20B34-806D-5237-B7CE-ED14D24AC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03BA0F-7B21-016F-522B-E573A4D18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32DBB3-3711-A76D-F132-D998B03D7F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F4BB2B-94B8-358E-7EA7-04D114E01D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36035E-92D7-DCC2-656C-1358925E0F1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3EA2B9-C940-AD30-927B-C20913ED327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5CC4E3-3D88-CA14-F169-0B8B6D6EA6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3C1B332-E35D-4742-AD71-A53D0718B37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890265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12D26-A903-C137-59E8-816EAFC5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E3540-57F8-AE85-8B98-BE6615C36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C54435-4CAA-0168-7077-2F55CBF917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687584-F4E7-278E-7CB3-64C270B5A0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411D57-9786-7441-0037-552B9B60FA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5484351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0D6FA-2620-7CC3-F608-FD0F39AD6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227039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979284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F4022-799C-ED32-0E6F-69D0A0EB4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34343-3B3A-073F-E2DB-167FCD46A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D7AD1-8D93-18BB-6E7D-94B46C410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91769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EB42D-57E8-B565-89F5-BF059B3D0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44A71C-3D09-1C05-A1CA-63D30847B0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0CFBE6-3E72-12BE-A4B0-814DB54B5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282732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C9DB-2747-AC9A-9CEA-87C75B48C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760076-52B7-EC2A-D2A8-6A4B7A0B3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392536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68C305-6384-4585-0E20-CC6AC679F2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743075"/>
            <a:ext cx="2628900" cy="4433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757641-5113-69F3-889C-AD7796045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743075"/>
            <a:ext cx="7734300" cy="4433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513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D1F54-9DEA-E036-6F97-251BC84E4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F246E9-1C4E-87A3-590D-37929EC47B9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BC89D1-EEA0-679D-1B6D-43D6EC6AF8B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B9643D-0AE1-E933-F0ED-6EED052923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974BCBB2-55AF-44BD-ABDC-7FF9F72B09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5969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F28718-5354-CCE7-38F0-7C731551719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DCEA9-432F-AD35-B97E-035223CA5BD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C40265-4B2C-5081-7542-DC57AA9DC8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ED76FB4-E783-4629-9EC8-DEBE56272E8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582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1D7F4-E5EF-8CD6-1D7A-C8E552106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7DD27-E990-CBF7-EA2B-79BBA4999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753175-86A0-C3B4-C258-234502604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47350-CA46-E8B2-8A50-919929E433E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08683-E54F-A7AC-52A8-B0969671C6F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1F4B51-202E-01C7-3084-E07B8189B7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F2DEA3E-2C8F-4F59-BC72-B52A10CEA9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7443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3E983-8F53-EEBD-74E6-40FC1332C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B4A24A-E6BA-AA34-37FA-1CB891A2B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AE0145-8EEF-A9FE-490E-5350ED7BE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44F43-299D-CEF5-38FE-537217827E8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01ACE4-9A75-028F-7F97-530D34D0106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ADC3BB-043D-7B8D-7222-A59A1A2928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43905C9-5DFB-4E76-8DC2-C321731B02D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5046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>
            <a:extLst>
              <a:ext uri="{FF2B5EF4-FFF2-40B4-BE49-F238E27FC236}">
                <a16:creationId xmlns:a16="http://schemas.microsoft.com/office/drawing/2014/main" id="{E7F576D9-735D-BB21-A983-F5E16AA658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0" y="1122363"/>
            <a:ext cx="9142413" cy="2386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2050" name="Rectangle 2">
            <a:extLst>
              <a:ext uri="{FF2B5EF4-FFF2-40B4-BE49-F238E27FC236}">
                <a16:creationId xmlns:a16="http://schemas.microsoft.com/office/drawing/2014/main" id="{7138CDA6-ECE0-8FCF-B888-1006DB8C4283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8382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hangingPunct="1">
              <a:lnSpc>
                <a:spcPct val="100000"/>
              </a:lnSpc>
              <a:tabLst>
                <a:tab pos="914400" algn="l"/>
                <a:tab pos="1828800" algn="l"/>
                <a:tab pos="2743200" algn="l"/>
              </a:tabLst>
              <a:defRPr sz="1200">
                <a:solidFill>
                  <a:srgbClr val="8B8B8B"/>
                </a:solidFill>
                <a:latin typeface="+mn-lt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F956591A-FF77-AFA9-2CCA-CFBE0CEC8163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4038600" y="6356350"/>
            <a:ext cx="41132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tabLst>
                <a:tab pos="914400" algn="l"/>
                <a:tab pos="1828800" algn="l"/>
                <a:tab pos="2743200" algn="l"/>
                <a:tab pos="3657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DD61994A-032A-3431-1D7A-30F81543CFD2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86106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hangingPunct="1">
              <a:lnSpc>
                <a:spcPct val="100000"/>
              </a:lnSpc>
              <a:tabLst>
                <a:tab pos="914400" algn="l"/>
                <a:tab pos="1828800" algn="l"/>
                <a:tab pos="2743200" algn="l"/>
              </a:tabLst>
              <a:defRPr sz="1200">
                <a:solidFill>
                  <a:srgbClr val="8B8B8B"/>
                </a:solidFill>
                <a:latin typeface="+mn-lt"/>
                <a:cs typeface="DejaVu Sans" panose="020B0603030804020204" pitchFamily="34" charset="0"/>
              </a:defRPr>
            </a:lvl1pPr>
          </a:lstStyle>
          <a:p>
            <a:fld id="{C17AE88C-E131-4BB7-916C-3C8B64AAEAC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1D48B1ED-E9E4-071E-6C27-9AC7DC623C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4963"/>
            <a:ext cx="10971213" cy="397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2672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733" r:id="rId12"/>
  </p:sldLayoutIdLst>
  <p:txStyles>
    <p:titleStyle>
      <a:lvl1pPr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2pPr>
      <a:lvl3pPr marL="11430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3pPr>
      <a:lvl4pPr marL="16002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4pPr>
      <a:lvl5pPr marL="20574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5pPr>
      <a:lvl6pPr marL="25146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6pPr>
      <a:lvl7pPr marL="29718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7pPr>
      <a:lvl8pPr marL="34290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8pPr>
      <a:lvl9pPr marL="38862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9pPr>
    </p:titleStyle>
    <p:bodyStyle>
      <a:lvl1pPr marL="342900" indent="-342900" algn="l" rtl="0" fontAlgn="base">
        <a:lnSpc>
          <a:spcPct val="88000"/>
        </a:lnSpc>
        <a:spcBef>
          <a:spcPts val="142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88000"/>
        </a:lnSpc>
        <a:spcBef>
          <a:spcPts val="113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88000"/>
        </a:lnSpc>
        <a:spcBef>
          <a:spcPts val="86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88000"/>
        </a:lnSpc>
        <a:spcBef>
          <a:spcPts val="57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88000"/>
        </a:lnSpc>
        <a:spcBef>
          <a:spcPts val="28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C65F9465-D011-F572-8CB3-D6F0AA6896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4013" cy="132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54F4F19F-004C-C1B5-637E-6CCCA95447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4013" cy="434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54E74486-B914-63AE-A957-722E9193BC21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8382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hangingPunct="1">
              <a:lnSpc>
                <a:spcPct val="100000"/>
              </a:lnSpc>
              <a:tabLst>
                <a:tab pos="914400" algn="l"/>
                <a:tab pos="1828800" algn="l"/>
                <a:tab pos="2743200" algn="l"/>
              </a:tabLst>
              <a:defRPr sz="1200">
                <a:solidFill>
                  <a:srgbClr val="8B8B8B"/>
                </a:solidFill>
                <a:latin typeface="+mn-lt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112A0C11-7D78-3176-4C7B-8AC2F1C69244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4038600" y="6356350"/>
            <a:ext cx="41132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tabLst>
                <a:tab pos="914400" algn="l"/>
                <a:tab pos="1828800" algn="l"/>
                <a:tab pos="2743200" algn="l"/>
                <a:tab pos="3657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C22BF637-CF6C-F704-7C5D-8772B979003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86106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hangingPunct="1">
              <a:lnSpc>
                <a:spcPct val="100000"/>
              </a:lnSpc>
              <a:tabLst>
                <a:tab pos="914400" algn="l"/>
                <a:tab pos="1828800" algn="l"/>
                <a:tab pos="2743200" algn="l"/>
              </a:tabLst>
              <a:defRPr sz="1200">
                <a:solidFill>
                  <a:srgbClr val="8B8B8B"/>
                </a:solidFill>
                <a:latin typeface="+mn-lt"/>
                <a:cs typeface="DejaVu Sans" panose="020B0603030804020204" pitchFamily="34" charset="0"/>
              </a:defRPr>
            </a:lvl1pPr>
          </a:lstStyle>
          <a:p>
            <a:fld id="{38B150AA-FE2E-44A9-8E8D-88657BE3103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2pPr>
      <a:lvl3pPr marL="11430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3pPr>
      <a:lvl4pPr marL="16002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4pPr>
      <a:lvl5pPr marL="20574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5pPr>
      <a:lvl6pPr marL="25146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6pPr>
      <a:lvl7pPr marL="29718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7pPr>
      <a:lvl8pPr marL="34290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8pPr>
      <a:lvl9pPr marL="38862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9pPr>
    </p:titleStyle>
    <p:bodyStyle>
      <a:lvl1pPr marL="342900" indent="-342900" algn="l" rtl="0" fontAlgn="base">
        <a:lnSpc>
          <a:spcPct val="88000"/>
        </a:lnSpc>
        <a:spcBef>
          <a:spcPts val="142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88000"/>
        </a:lnSpc>
        <a:spcBef>
          <a:spcPts val="113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88000"/>
        </a:lnSpc>
        <a:spcBef>
          <a:spcPts val="86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88000"/>
        </a:lnSpc>
        <a:spcBef>
          <a:spcPts val="57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88000"/>
        </a:lnSpc>
        <a:spcBef>
          <a:spcPts val="28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>
            <a:extLst>
              <a:ext uri="{FF2B5EF4-FFF2-40B4-BE49-F238E27FC236}">
                <a16:creationId xmlns:a16="http://schemas.microsoft.com/office/drawing/2014/main" id="{46D35E59-0E59-D1AB-6E54-9441E57EED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0" y="1122363"/>
            <a:ext cx="9142413" cy="2386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BB662DF8-2A9E-F587-C6B6-093D569B4493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8382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hangingPunct="1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</a:tabLst>
              <a:defRPr sz="1200">
                <a:solidFill>
                  <a:srgbClr val="8B8B8B"/>
                </a:solidFill>
                <a:latin typeface="+mn-lt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F620D896-AC86-6CEB-0F4B-3F71A5FCAD43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4038600" y="6356350"/>
            <a:ext cx="41132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tabLst>
                <a:tab pos="914400" algn="l"/>
                <a:tab pos="1828800" algn="l"/>
                <a:tab pos="2743200" algn="l"/>
                <a:tab pos="3657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8EC1AD48-73AA-F053-90A1-57C2BD1168F9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86106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hangingPunct="1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</a:tabLst>
              <a:defRPr sz="1200">
                <a:solidFill>
                  <a:srgbClr val="8B8B8B"/>
                </a:solidFill>
                <a:latin typeface="+mn-lt"/>
                <a:cs typeface="DejaVu Sans" panose="020B0603030804020204" pitchFamily="34" charset="0"/>
              </a:defRPr>
            </a:lvl1pPr>
          </a:lstStyle>
          <a:p>
            <a:fld id="{C259A551-8BE2-4B45-98FB-47F82F95802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595129DA-CCBE-5604-5F07-523206FF42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4963"/>
            <a:ext cx="10971213" cy="397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2672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xStyles>
    <p:titleStyle>
      <a:lvl1pPr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2pPr>
      <a:lvl3pPr marL="11430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3pPr>
      <a:lvl4pPr marL="16002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4pPr>
      <a:lvl5pPr marL="20574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5pPr>
      <a:lvl6pPr marL="25146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6pPr>
      <a:lvl7pPr marL="29718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7pPr>
      <a:lvl8pPr marL="34290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8pPr>
      <a:lvl9pPr marL="38862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9pPr>
    </p:titleStyle>
    <p:bodyStyle>
      <a:lvl1pPr marL="342900" indent="-342900" algn="l" rtl="0" fontAlgn="base">
        <a:lnSpc>
          <a:spcPct val="88000"/>
        </a:lnSpc>
        <a:spcBef>
          <a:spcPts val="142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88000"/>
        </a:lnSpc>
        <a:spcBef>
          <a:spcPts val="113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88000"/>
        </a:lnSpc>
        <a:spcBef>
          <a:spcPts val="86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88000"/>
        </a:lnSpc>
        <a:spcBef>
          <a:spcPts val="57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88000"/>
        </a:lnSpc>
        <a:spcBef>
          <a:spcPts val="28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>
                <a16:creationId xmlns:a16="http://schemas.microsoft.com/office/drawing/2014/main" id="{999E9398-E4EE-D7A1-02D9-AB950A07D4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4013" cy="132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20D47C6B-67A0-89EE-766E-8138C0A919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4013" cy="434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BF98F851-C8AD-A087-964E-B15EE5455369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8382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hangingPunct="1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</a:tabLst>
              <a:defRPr sz="1200">
                <a:solidFill>
                  <a:srgbClr val="8B8B8B"/>
                </a:solidFill>
                <a:latin typeface="+mn-lt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45819896-902D-38DE-DE33-FFE63037CC7A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4038600" y="6356350"/>
            <a:ext cx="41132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tabLst>
                <a:tab pos="914400" algn="l"/>
                <a:tab pos="1828800" algn="l"/>
                <a:tab pos="2743200" algn="l"/>
                <a:tab pos="3657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CBA3A424-9290-C84B-BE59-5D1C6588BADD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86106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hangingPunct="1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</a:tabLst>
              <a:defRPr sz="1200">
                <a:solidFill>
                  <a:srgbClr val="8B8B8B"/>
                </a:solidFill>
                <a:latin typeface="+mn-lt"/>
                <a:cs typeface="DejaVu Sans" panose="020B0603030804020204" pitchFamily="34" charset="0"/>
              </a:defRPr>
            </a:lvl1pPr>
          </a:lstStyle>
          <a:p>
            <a:fld id="{F41DA13A-7557-48AE-B778-C03080D53EC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2pPr>
      <a:lvl3pPr marL="11430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3pPr>
      <a:lvl4pPr marL="16002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4pPr>
      <a:lvl5pPr marL="20574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5pPr>
      <a:lvl6pPr marL="25146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6pPr>
      <a:lvl7pPr marL="29718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7pPr>
      <a:lvl8pPr marL="34290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8pPr>
      <a:lvl9pPr marL="3886200" indent="-228600" algn="l" rtl="0" fontAlgn="base">
        <a:lnSpc>
          <a:spcPct val="98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" charset="0"/>
        </a:defRPr>
      </a:lvl9pPr>
    </p:titleStyle>
    <p:bodyStyle>
      <a:lvl1pPr marL="342900" indent="-342900" algn="l" rtl="0" fontAlgn="base">
        <a:lnSpc>
          <a:spcPct val="88000"/>
        </a:lnSpc>
        <a:spcBef>
          <a:spcPts val="142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88000"/>
        </a:lnSpc>
        <a:spcBef>
          <a:spcPts val="113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88000"/>
        </a:lnSpc>
        <a:spcBef>
          <a:spcPts val="86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88000"/>
        </a:lnSpc>
        <a:spcBef>
          <a:spcPts val="57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88000"/>
        </a:lnSpc>
        <a:spcBef>
          <a:spcPts val="28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>
                <a16:creationId xmlns:a16="http://schemas.microsoft.com/office/drawing/2014/main" id="{A5C087B3-1AF1-CE24-72A5-2411CFFE76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0" y="1743075"/>
            <a:ext cx="914241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fontAlgn="base">
        <a:lnSpc>
          <a:spcPct val="9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rtl="0" fontAlgn="base">
        <a:lnSpc>
          <a:spcPct val="9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Arial" panose="020B0604020202020204" pitchFamily="34" charset="0"/>
          <a:cs typeface="DejaVu Sans" panose="020B0603030804020204" pitchFamily="34" charset="0"/>
        </a:defRPr>
      </a:lvl2pPr>
      <a:lvl3pPr marL="1143000" indent="-228600" algn="l" rtl="0" fontAlgn="base">
        <a:lnSpc>
          <a:spcPct val="9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Arial" panose="020B0604020202020204" pitchFamily="34" charset="0"/>
          <a:cs typeface="DejaVu Sans" panose="020B0603030804020204" pitchFamily="34" charset="0"/>
        </a:defRPr>
      </a:lvl3pPr>
      <a:lvl4pPr marL="1600200" indent="-228600" algn="l" rtl="0" fontAlgn="base">
        <a:lnSpc>
          <a:spcPct val="9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Arial" panose="020B0604020202020204" pitchFamily="34" charset="0"/>
          <a:cs typeface="DejaVu Sans" panose="020B0603030804020204" pitchFamily="34" charset="0"/>
        </a:defRPr>
      </a:lvl4pPr>
      <a:lvl5pPr marL="2057400" indent="-228600" algn="l" rtl="0" fontAlgn="base">
        <a:lnSpc>
          <a:spcPct val="9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Arial" panose="020B0604020202020204" pitchFamily="34" charset="0"/>
          <a:cs typeface="DejaVu Sans" panose="020B0603030804020204" pitchFamily="34" charset="0"/>
        </a:defRPr>
      </a:lvl5pPr>
      <a:lvl6pPr marL="2514600" indent="-228600" algn="l" rtl="0" fontAlgn="base">
        <a:lnSpc>
          <a:spcPct val="9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Arial" panose="020B0604020202020204" pitchFamily="34" charset="0"/>
          <a:cs typeface="DejaVu Sans" panose="020B0603030804020204" pitchFamily="34" charset="0"/>
        </a:defRPr>
      </a:lvl6pPr>
      <a:lvl7pPr marL="2971800" indent="-228600" algn="l" rtl="0" fontAlgn="base">
        <a:lnSpc>
          <a:spcPct val="9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Arial" panose="020B0604020202020204" pitchFamily="34" charset="0"/>
          <a:cs typeface="DejaVu Sans" panose="020B0603030804020204" pitchFamily="34" charset="0"/>
        </a:defRPr>
      </a:lvl7pPr>
      <a:lvl8pPr marL="3429000" indent="-228600" algn="l" rtl="0" fontAlgn="base">
        <a:lnSpc>
          <a:spcPct val="9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Arial" panose="020B0604020202020204" pitchFamily="34" charset="0"/>
          <a:cs typeface="DejaVu Sans" panose="020B0603030804020204" pitchFamily="34" charset="0"/>
        </a:defRPr>
      </a:lvl8pPr>
      <a:lvl9pPr marL="3886200" indent="-228600" algn="l" rtl="0" fontAlgn="base">
        <a:lnSpc>
          <a:spcPct val="93000"/>
        </a:lnSpc>
        <a:spcBef>
          <a:spcPts val="1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Arial" panose="020B0604020202020204" pitchFamily="34" charset="0"/>
          <a:cs typeface="DejaVu Sans" panose="020B0603030804020204" pitchFamily="34" charset="0"/>
        </a:defRPr>
      </a:lvl9pPr>
    </p:titleStyle>
    <p:bodyStyle>
      <a:lvl1pPr marL="342900" indent="-342900" algn="l" rtl="0" fontAlgn="base">
        <a:lnSpc>
          <a:spcPct val="84000"/>
        </a:lnSpc>
        <a:spcBef>
          <a:spcPts val="142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84000"/>
        </a:lnSpc>
        <a:spcBef>
          <a:spcPts val="113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84000"/>
        </a:lnSpc>
        <a:spcBef>
          <a:spcPts val="863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84000"/>
        </a:lnSpc>
        <a:spcBef>
          <a:spcPts val="575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84000"/>
        </a:lnSpc>
        <a:spcBef>
          <a:spcPts val="288"/>
        </a:spcBef>
        <a:spcAft>
          <a:spcPts val="13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jpeg"/><Relationship Id="rId4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D_C762B68F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3.jpeg"/><Relationship Id="rId4" Type="http://schemas.openxmlformats.org/officeDocument/2006/relationships/image" Target="../media/image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DCD5D-D460-2D89-8C9C-A12840290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with a globe and a red circle">
            <a:extLst>
              <a:ext uri="{FF2B5EF4-FFF2-40B4-BE49-F238E27FC236}">
                <a16:creationId xmlns:a16="http://schemas.microsoft.com/office/drawing/2014/main" id="{99C1BFE2-0A7E-5DBD-9329-E816E5DAE3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2192000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921261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CFC08-52ED-C5B0-E9EA-6331B9797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3BF9DFF2-8D36-BE51-1142-7B8D064EB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F1A41252-F2AE-4CB1-266C-1A9830F3835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A38DC3E6-A62B-03C8-E790-0F0A237648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6309DBFC-CFAA-0A14-EC10-3159A4291220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58626021-0E94-4F72-B00C-A34CF085AC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DED29F53-7EA8-F8F5-89DC-35C076ECBC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CC8517FA-A77B-CD33-3270-FEC3B4F54A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B71BD72-B590-ABC0-5E7C-2DFFAA8FFF63}"/>
              </a:ext>
            </a:extLst>
          </p:cNvPr>
          <p:cNvSpPr txBox="1"/>
          <p:nvPr/>
        </p:nvSpPr>
        <p:spPr>
          <a:xfrm>
            <a:off x="1249228" y="2161615"/>
            <a:ext cx="9304472" cy="49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4" indent="0" algn="l"/>
            <a:endParaRPr lang="en-US" b="0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F6419-E31D-4CA9-B2DA-246EFD3686B2}"/>
              </a:ext>
            </a:extLst>
          </p:cNvPr>
          <p:cNvSpPr txBox="1"/>
          <p:nvPr/>
        </p:nvSpPr>
        <p:spPr>
          <a:xfrm>
            <a:off x="665526" y="3930764"/>
            <a:ext cx="9135336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0" dirty="0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5FC6EB-2326-CD8C-4B9E-B297E6DF4CAA}"/>
              </a:ext>
            </a:extLst>
          </p:cNvPr>
          <p:cNvSpPr txBox="1"/>
          <p:nvPr/>
        </p:nvSpPr>
        <p:spPr>
          <a:xfrm>
            <a:off x="3878574" y="1564653"/>
            <a:ext cx="404578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PSA 2 Layer Prototype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08A632-BEEF-2860-A55C-66356B1B4E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00" y="1354685"/>
            <a:ext cx="5259807" cy="537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044036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EA7D7-9EEC-BB61-F1DD-AE9265094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7ACEA461-AEFD-2000-029D-1CEAABA22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A5C4516F-3ED2-160C-FEBF-57F30E4B7DA2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43EC79A7-E3F6-0E1E-446F-D451D21F7C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B27A2C98-3E7E-E8F1-F3B5-E4193DA9AC89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9303ABEF-B707-67A0-C2A7-7EDB3D2233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2DC970AC-FDDA-17A3-B9AD-C5F62312FB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0544DAD1-2C0D-FE68-A774-664BBCC796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F0E21B1-0350-1267-8BEE-1D156A32F8F0}"/>
              </a:ext>
            </a:extLst>
          </p:cNvPr>
          <p:cNvSpPr txBox="1"/>
          <p:nvPr/>
        </p:nvSpPr>
        <p:spPr>
          <a:xfrm>
            <a:off x="1249228" y="2161615"/>
            <a:ext cx="9304472" cy="49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4" indent="0" algn="l"/>
            <a:endParaRPr lang="en-US" b="0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674650-5ECA-95A8-B3A3-C4484BC71EAA}"/>
              </a:ext>
            </a:extLst>
          </p:cNvPr>
          <p:cNvSpPr txBox="1"/>
          <p:nvPr/>
        </p:nvSpPr>
        <p:spPr>
          <a:xfrm>
            <a:off x="665526" y="3930764"/>
            <a:ext cx="9135336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0" dirty="0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EC8CEE-63A4-D53A-D521-EB8576C34AAC}"/>
              </a:ext>
            </a:extLst>
          </p:cNvPr>
          <p:cNvSpPr txBox="1"/>
          <p:nvPr/>
        </p:nvSpPr>
        <p:spPr>
          <a:xfrm>
            <a:off x="3878574" y="1564653"/>
            <a:ext cx="404578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PSA 2 Layer Prototype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5844CB-E607-6AFF-6D5B-36A4CC386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00" y="1386216"/>
            <a:ext cx="5052125" cy="525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53655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AC999-F408-D9DA-89CB-E39093F1E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5D0847FA-87D6-1658-23BB-74F575F8D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7F56D7BA-4A43-08B4-FFD2-0FDECA9AB0D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0AEF4F91-8F87-4728-97CE-EE197499AC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AC3A148D-BCD0-1DA4-1B80-144672881395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E60B4E35-0391-9B40-B573-0532F9D7D1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032DDF66-07BB-15E7-35B5-438F274845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AC9282A0-EE0E-7FB3-0575-FE79C7B131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41CD045B-CE51-18FA-72AD-F4FECB532609}"/>
              </a:ext>
            </a:extLst>
          </p:cNvPr>
          <p:cNvSpPr txBox="1"/>
          <p:nvPr/>
        </p:nvSpPr>
        <p:spPr>
          <a:xfrm>
            <a:off x="1469164" y="2171083"/>
            <a:ext cx="9304472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AutoNum type="arabicPeriod"/>
            </a:pPr>
            <a:r>
              <a:rPr lang="en-US" b="0" dirty="0">
                <a:solidFill>
                  <a:srgbClr val="002060"/>
                </a:solidFill>
              </a:rPr>
              <a:t>Cabling / wiring routing within the </a:t>
            </a:r>
            <a:r>
              <a:rPr lang="en-US" b="0" dirty="0" err="1">
                <a:solidFill>
                  <a:srgbClr val="002060"/>
                </a:solidFill>
              </a:rPr>
              <a:t>cubesat</a:t>
            </a:r>
            <a:endParaRPr lang="en-US" b="0" dirty="0">
              <a:solidFill>
                <a:srgbClr val="002060"/>
              </a:solidFill>
            </a:endParaRPr>
          </a:p>
          <a:p>
            <a:pPr marL="457200" indent="-457200" algn="l">
              <a:buAutoNum type="arabicPeriod"/>
            </a:pPr>
            <a:r>
              <a:rPr lang="en-US" b="0" dirty="0">
                <a:solidFill>
                  <a:srgbClr val="002060"/>
                </a:solidFill>
              </a:rPr>
              <a:t>CubeSat physical structure</a:t>
            </a:r>
          </a:p>
          <a:p>
            <a:pPr marL="457200" indent="-457200" algn="l">
              <a:buAutoNum type="arabicPeriod"/>
            </a:pPr>
            <a:r>
              <a:rPr lang="en-US" b="0" dirty="0">
                <a:solidFill>
                  <a:srgbClr val="002060"/>
                </a:solidFill>
              </a:rPr>
              <a:t>Mechanical Adapter for ISIS frame to AMSAT board dimensions has been prototyped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05F8FD-2EA3-0C3A-B2B7-4D4B47B8F338}"/>
              </a:ext>
            </a:extLst>
          </p:cNvPr>
          <p:cNvSpPr txBox="1"/>
          <p:nvPr/>
        </p:nvSpPr>
        <p:spPr>
          <a:xfrm>
            <a:off x="1443764" y="4085495"/>
            <a:ext cx="8686800" cy="2439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2060"/>
                </a:solidFill>
              </a:rPr>
              <a:t>PSA connectors pins too long. Mike got shorter pin connectors as samples, mounted them and shipped  them to Andrew. They worked.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2060"/>
                </a:solidFill>
              </a:rPr>
              <a:t>Andrew has been working on cabling in Inventor</a:t>
            </a:r>
          </a:p>
          <a:p>
            <a:pPr marL="1085850" lvl="1" indent="-342900" algn="l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2060"/>
                </a:solidFill>
              </a:rPr>
              <a:t>And has new hardware?</a:t>
            </a:r>
          </a:p>
          <a:p>
            <a:pPr algn="l"/>
            <a:endParaRPr lang="en-US" sz="2400" b="0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B367C6-88D1-5B88-F2B1-AD3AC9421F0F}"/>
              </a:ext>
            </a:extLst>
          </p:cNvPr>
          <p:cNvSpPr txBox="1"/>
          <p:nvPr/>
        </p:nvSpPr>
        <p:spPr>
          <a:xfrm>
            <a:off x="4012168" y="1392239"/>
            <a:ext cx="4120038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Structural / Mechanical</a:t>
            </a:r>
          </a:p>
        </p:txBody>
      </p:sp>
    </p:spTree>
    <p:extLst>
      <p:ext uri="{BB962C8B-B14F-4D97-AF65-F5344CB8AC3E}">
        <p14:creationId xmlns:p14="http://schemas.microsoft.com/office/powerpoint/2010/main" val="3738704679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A1ADB-5D6A-ED6D-EEA7-ECC2C5DE2E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84A7E35A-3079-C9FD-7BF3-BD3DAA0D1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9074CA68-3D2B-6F22-0C68-292F0EDEB0A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6D89F3BC-F5E5-0A05-B0A0-CA7E91A2C7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1EA014AF-030A-2FC2-B870-D6A39A305A86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828B636C-58C4-5878-699C-FFDDB278EC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BD4A0D39-B768-B605-3F6E-B0971C63C8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8CCB7983-D590-AF5E-F893-333D83FB61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pic>
        <p:nvPicPr>
          <p:cNvPr id="5" name="Picture 4" descr="A machine on a mat&#10;&#10;AI-generated content may be incorrect.">
            <a:extLst>
              <a:ext uri="{FF2B5EF4-FFF2-40B4-BE49-F238E27FC236}">
                <a16:creationId xmlns:a16="http://schemas.microsoft.com/office/drawing/2014/main" id="{519C3B46-EA85-AF7E-A0F3-E16A903104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" b="22589"/>
          <a:stretch>
            <a:fillRect/>
          </a:stretch>
        </p:blipFill>
        <p:spPr>
          <a:xfrm>
            <a:off x="3543300" y="1524000"/>
            <a:ext cx="5105400" cy="510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316953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6F26C-1BFE-E86B-2A17-437956E477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F994D6A9-A850-3B80-ABBC-946EC437A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B37DB8AB-9B21-DAFF-54A8-89F97213F50C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FF4B25DD-242B-CB9F-70F8-BF0A14F460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1262E956-CA53-3F1A-447E-B31CC4AA7C3B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3C20EAB3-AD6F-3E54-BE30-139D773B3C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4FECAD87-87B4-35BF-7A78-F508C9BCF8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A63C1621-E85B-EE17-9289-5E93135786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2C46DB0-28D7-0AD3-261E-973241046B08}"/>
              </a:ext>
            </a:extLst>
          </p:cNvPr>
          <p:cNvSpPr txBox="1"/>
          <p:nvPr/>
        </p:nvSpPr>
        <p:spPr>
          <a:xfrm>
            <a:off x="3581400" y="1512841"/>
            <a:ext cx="5872028" cy="951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tx1"/>
                </a:solidFill>
              </a:rPr>
              <a:t>FoxPlus Flight Software </a:t>
            </a:r>
          </a:p>
          <a:p>
            <a:pPr marL="457200" indent="-457200" algn="l">
              <a:buAutoNum type="arabicPeriod"/>
            </a:pPr>
            <a:endParaRPr lang="en-US" b="0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10CBF1-DA65-89E3-17F6-EB33C7C7C50A}"/>
              </a:ext>
            </a:extLst>
          </p:cNvPr>
          <p:cNvSpPr txBox="1"/>
          <p:nvPr/>
        </p:nvSpPr>
        <p:spPr>
          <a:xfrm>
            <a:off x="1728787" y="2818417"/>
            <a:ext cx="8686800" cy="1809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dirty="0">
                <a:solidFill>
                  <a:srgbClr val="002060"/>
                </a:solidFill>
              </a:rPr>
              <a:t>Burns is working on FoxPlus Telemetry and Flight software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Very good progress. 80% complete?</a:t>
            </a:r>
          </a:p>
          <a:p>
            <a:pPr algn="l"/>
            <a:endParaRPr lang="en-US" sz="2400" b="0" dirty="0">
              <a:solidFill>
                <a:srgbClr val="002060"/>
              </a:solidFill>
            </a:endParaRPr>
          </a:p>
          <a:p>
            <a:pPr algn="l"/>
            <a:endParaRPr lang="en-US" sz="2400" b="0" dirty="0">
              <a:solidFill>
                <a:srgbClr val="002060"/>
              </a:solidFill>
            </a:endParaRPr>
          </a:p>
          <a:p>
            <a:pPr algn="l"/>
            <a:endParaRPr lang="en-US" sz="2400" b="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04280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CDEAC-D768-BFC4-C3A4-5B5179277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B7F8F782-C3F7-42AC-7F71-D3F97674C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6F338374-CCB0-D8FA-D780-2CE417FAB96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717E6EDB-4057-8E99-677B-B4EF1F8AB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3100EA97-FD0B-3020-D3EE-7BA67B8768BF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63D24509-7C39-63C3-11FD-C7F5D11AEB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42A08265-E1C1-E6AF-1B30-B53214A89B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335ABE13-F42C-F5D6-3F5B-5CCADCC3A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7421AEE-9BC8-65DA-4B4B-F916BB419A98}"/>
              </a:ext>
            </a:extLst>
          </p:cNvPr>
          <p:cNvSpPr txBox="1"/>
          <p:nvPr/>
        </p:nvSpPr>
        <p:spPr>
          <a:xfrm>
            <a:off x="3581400" y="1512841"/>
            <a:ext cx="5872028" cy="951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tx1"/>
                </a:solidFill>
              </a:rPr>
              <a:t>FoxPlus Flight Software </a:t>
            </a:r>
          </a:p>
          <a:p>
            <a:pPr marL="457200" indent="-457200" algn="l">
              <a:buAutoNum type="arabicPeriod"/>
            </a:pPr>
            <a:endParaRPr lang="en-US" b="0" dirty="0">
              <a:solidFill>
                <a:srgbClr val="002060"/>
              </a:solidFill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6843F0A-49F6-63E9-F8B8-F4BE894648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45" y="1104901"/>
            <a:ext cx="11487309" cy="551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449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E35FA3-5F2E-82F2-2A1C-89D430810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E5466F86-605C-1527-365A-373E887C5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B0DD4EA5-A7C2-8B2A-9690-F03AAD64A2A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205C7106-E85E-3252-AA44-D7DFF332DD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1C8CC50F-B605-9A7F-5C04-C21BF5630F47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61F6E62F-68F1-B2DE-CD93-3B0B5FFCAF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61117AFD-2175-38E5-8F8D-8605D6130C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70A18FCE-EA11-83BE-9C63-8780ADAB93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9470510-F1E0-D814-A0FD-A446C6458575}"/>
              </a:ext>
            </a:extLst>
          </p:cNvPr>
          <p:cNvSpPr txBox="1"/>
          <p:nvPr/>
        </p:nvSpPr>
        <p:spPr>
          <a:xfrm>
            <a:off x="3477041" y="1614508"/>
            <a:ext cx="4180120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FoxPlus-A 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BA9E7-4DF5-67CB-43F3-906DA79147D4}"/>
              </a:ext>
            </a:extLst>
          </p:cNvPr>
          <p:cNvSpPr txBox="1"/>
          <p:nvPr/>
        </p:nvSpPr>
        <p:spPr>
          <a:xfrm>
            <a:off x="1551316" y="2819400"/>
            <a:ext cx="8398261" cy="779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FoxPlus-A is ready for Preliminary Design Review (PDR)</a:t>
            </a:r>
          </a:p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And Engineering Model build</a:t>
            </a:r>
          </a:p>
        </p:txBody>
      </p:sp>
    </p:spTree>
    <p:extLst>
      <p:ext uri="{BB962C8B-B14F-4D97-AF65-F5344CB8AC3E}">
        <p14:creationId xmlns:p14="http://schemas.microsoft.com/office/powerpoint/2010/main" val="1487378520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B7692-0370-E4E4-4C30-62D993CE9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3CC5CE00-5E6E-C795-7FF7-156345CFE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56A3B70C-1A09-2611-206F-0C9DD2D789CB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3069F3E5-5E13-DF28-EA31-85877BB7A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1CE09320-65D8-3853-E815-6198F5D29B22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54B4394B-64FE-82FB-2734-E8A50447E6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ABCCD83C-17A9-62A2-E62E-36DB141CCE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69D92433-5C78-B629-0500-C393488730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021C5D3-3251-B8F3-A071-AA115DAA7BF3}"/>
              </a:ext>
            </a:extLst>
          </p:cNvPr>
          <p:cNvSpPr txBox="1"/>
          <p:nvPr/>
        </p:nvSpPr>
        <p:spPr>
          <a:xfrm>
            <a:off x="2459749" y="2438400"/>
            <a:ext cx="8686800" cy="2496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dirty="0">
                <a:solidFill>
                  <a:srgbClr val="002060"/>
                </a:solidFill>
              </a:rPr>
              <a:t>PDR					Nov / Dec 2025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EM System Test			Jan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CDR					Feb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FM Build &amp; Test			Mar – Jun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Final Testing				Jul – Sep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Launch!				Dec 2026</a:t>
            </a:r>
          </a:p>
          <a:p>
            <a:pPr algn="l"/>
            <a:endParaRPr lang="en-US" sz="2400" b="0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8C1A7C-2AFD-85B5-2EBF-F392EAC31408}"/>
              </a:ext>
            </a:extLst>
          </p:cNvPr>
          <p:cNvSpPr txBox="1"/>
          <p:nvPr/>
        </p:nvSpPr>
        <p:spPr>
          <a:xfrm>
            <a:off x="2667000" y="1515040"/>
            <a:ext cx="6283259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FoxPlus-A Schedule (Tentative)</a:t>
            </a:r>
          </a:p>
        </p:txBody>
      </p:sp>
    </p:spTree>
    <p:extLst>
      <p:ext uri="{BB962C8B-B14F-4D97-AF65-F5344CB8AC3E}">
        <p14:creationId xmlns:p14="http://schemas.microsoft.com/office/powerpoint/2010/main" val="1866421044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68F5EF-C589-C8E2-F8AA-40F65BFB3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7B1DD436-7866-0633-EA8E-95BB1FFCD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52D9B0B9-DEAD-71D9-BE04-04F53CFE346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F19D1679-FD2B-36E5-2FE1-C609607BA2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69F2D425-9E0B-F005-F85E-4492C526975C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6F0ED4C5-B499-722B-05DE-76767D3356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74C40D8C-1428-2AEB-FCFE-56EBDD9F9F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13295888-36DC-8B76-CD6E-EC9977C1BA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FB3A97E-A5D7-0939-6E1B-B0FD2653DA94}"/>
              </a:ext>
            </a:extLst>
          </p:cNvPr>
          <p:cNvSpPr txBox="1"/>
          <p:nvPr/>
        </p:nvSpPr>
        <p:spPr>
          <a:xfrm>
            <a:off x="3191756" y="1752600"/>
            <a:ext cx="5237331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The Future for FoxPlus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148495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D778A-1FB8-F10A-04A6-5397E426C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2B301891-CBA6-8740-50DE-026F57E98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B4141DAD-99D9-014B-2849-CCEB742C019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1B667C79-5BB5-D23D-8D2E-678A2C1DF0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04A82209-58CD-C490-EE00-69E04E12B7F3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24714AEF-65CC-3FB6-D2C2-34FBF0FCF2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6CD2C194-F782-72AC-B380-2970375543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9EBD308A-FE9A-96CF-00F0-AAB8787541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3D8F1E3-1352-0971-FCDB-6116BB237E40}"/>
              </a:ext>
            </a:extLst>
          </p:cNvPr>
          <p:cNvSpPr txBox="1"/>
          <p:nvPr/>
        </p:nvSpPr>
        <p:spPr>
          <a:xfrm>
            <a:off x="4838515" y="1383589"/>
            <a:ext cx="2467342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FoxPlus-B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FAE02B-3C77-A9C6-9447-FCA7940288FE}"/>
              </a:ext>
            </a:extLst>
          </p:cNvPr>
          <p:cNvSpPr txBox="1"/>
          <p:nvPr/>
        </p:nvSpPr>
        <p:spPr>
          <a:xfrm>
            <a:off x="1190955" y="2323729"/>
            <a:ext cx="9762461" cy="2210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FoxPlus-B will be the second and likely the last AMSAT satellite built on the ISIS platform. It will utilize the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PacSat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board and be a digital satellite with Bulletin Board Service (BBS) capabilities!</a:t>
            </a:r>
          </a:p>
          <a:p>
            <a:pPr algn="l"/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Information available at &lt;link&gt;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18742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F61DF-12DF-71D8-FF5C-13FCDD2E6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2BF9975F-8273-BD40-F9A5-F64E02AC6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E53A2EE6-E065-0749-9A1A-FF55CAFB9B5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A98A2B19-3AB7-75F9-0562-0F837A1973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70B35102-2FC9-82C5-C556-F4FA66C7EA46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0720DA53-7A6C-556E-7ECC-ABCFD91AE8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20C0B3F2-217E-76F5-C662-2A5445D620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EFCF1F29-F8C2-658E-0FD5-1B095CBE41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C33C715-FE8B-E372-C977-2A278D776C4E}"/>
              </a:ext>
            </a:extLst>
          </p:cNvPr>
          <p:cNvSpPr txBox="1"/>
          <p:nvPr/>
        </p:nvSpPr>
        <p:spPr>
          <a:xfrm>
            <a:off x="2057401" y="1828800"/>
            <a:ext cx="7924800" cy="2095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FoxPlus-A Update </a:t>
            </a:r>
          </a:p>
          <a:p>
            <a:r>
              <a:rPr lang="en-US" sz="3600" dirty="0">
                <a:solidFill>
                  <a:schemeClr val="tx1"/>
                </a:solidFill>
              </a:rPr>
              <a:t>and The Future of FoxPlus</a:t>
            </a:r>
          </a:p>
          <a:p>
            <a:endParaRPr lang="en-US" sz="36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October 18, 2025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757272"/>
      </p:ext>
    </p:extLst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A5F69-5DEE-82D3-B77F-397EA4AE2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EE07CD3F-1CBB-BF7E-478B-8F9CD90A4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9B2E3A03-31B2-DEDA-4D73-A20859557A67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0C3D485C-DC87-74B0-BF87-D058EA070A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D42A4BD4-8FF2-6948-E832-75C7C0FDAC83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D60D35DF-9C3E-7A1E-3499-C454A6B95F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628B8637-2B25-B3AC-6C0A-97B3C2AD4F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76291C8D-F769-054F-7794-B8EBC67F40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422AF43-FBED-E92B-EA63-AEBC8BD361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8016" y="1447800"/>
            <a:ext cx="8875968" cy="594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135247"/>
      </p:ext>
    </p:extLst>
  </p:cSld>
  <p:clrMapOvr>
    <a:masterClrMapping/>
  </p:clrMapOvr>
  <p:transition spd="slow"/>
  <p:extLst>
    <p:ext uri="{6950BFC3-D8DA-4A85-94F7-54DA5524770B}">
      <p188:commentRel xmlns:p188="http://schemas.microsoft.com/office/powerpoint/2018/8/main" r:id="rId3"/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02CB88-A251-BAFE-30FB-7EDE8E332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577CDD66-C3F4-FE90-1782-D083518457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EE73C4CD-662D-EE75-3418-86053914ACF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545A5180-A201-B185-A4FA-667F8D5081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01665A1D-E115-41FA-8C5B-A57BF1643BC5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95681C1B-4394-A2EF-F553-EEF6B1A1C3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8B8C7276-9665-B47D-801D-187B3082DE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4016D755-A9F8-7FB6-17A6-D3143DFF31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pic>
        <p:nvPicPr>
          <p:cNvPr id="2" name="Picture Placeholder 8" descr="A diagram of a computer">
            <a:extLst>
              <a:ext uri="{FF2B5EF4-FFF2-40B4-BE49-F238E27FC236}">
                <a16:creationId xmlns:a16="http://schemas.microsoft.com/office/drawing/2014/main" id="{F92DFF24-8445-4FFC-CC3B-7362A4FB281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08" t="3375" r="1408" b="518"/>
          <a:stretch>
            <a:fillRect/>
          </a:stretch>
        </p:blipFill>
        <p:spPr>
          <a:xfrm>
            <a:off x="3048000" y="1894513"/>
            <a:ext cx="5675391" cy="48872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76E7CF-FB49-C028-BF18-686A1E655749}"/>
              </a:ext>
            </a:extLst>
          </p:cNvPr>
          <p:cNvSpPr txBox="1"/>
          <p:nvPr/>
        </p:nvSpPr>
        <p:spPr>
          <a:xfrm>
            <a:off x="5292158" y="1369345"/>
            <a:ext cx="1607684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PACSAT</a:t>
            </a:r>
          </a:p>
        </p:txBody>
      </p:sp>
    </p:spTree>
    <p:extLst>
      <p:ext uri="{BB962C8B-B14F-4D97-AF65-F5344CB8AC3E}">
        <p14:creationId xmlns:p14="http://schemas.microsoft.com/office/powerpoint/2010/main" val="1827000334"/>
      </p:ext>
    </p:extLst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A185C-2B32-5274-8E4A-2535242DB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7AF23F93-87AF-E9EE-6339-C3F3CA28B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369972F7-E424-2E75-9091-752010E20981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BF2E8ED4-8A3D-D8F7-E820-88F49DD76D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B05AD14E-9310-44F8-29E4-3132A6618E37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134F5449-01D3-D04A-8C2F-D48CD9B81C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82F418E9-71A8-10E9-3928-333A01F00B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24F8D728-64A6-C70A-2387-45E4A89F3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251BA2E-A6BD-5B0C-4781-2458B2DF071E}"/>
              </a:ext>
            </a:extLst>
          </p:cNvPr>
          <p:cNvSpPr txBox="1"/>
          <p:nvPr/>
        </p:nvSpPr>
        <p:spPr>
          <a:xfrm>
            <a:off x="2327822" y="2514600"/>
            <a:ext cx="8686800" cy="284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dirty="0">
                <a:solidFill>
                  <a:srgbClr val="002060"/>
                </a:solidFill>
              </a:rPr>
              <a:t>Start						Mar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PDR						Jun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EM System Test				Jun / Jul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CDR						Jul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FM Build &amp; Test				Jul – Sep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Final Testing					Oct - Dec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Launch!					Mar 2027</a:t>
            </a:r>
          </a:p>
          <a:p>
            <a:pPr algn="l"/>
            <a:endParaRPr lang="en-US" sz="2400" b="0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D6B32E-BDED-FC11-76EF-55955C8A3E1E}"/>
              </a:ext>
            </a:extLst>
          </p:cNvPr>
          <p:cNvSpPr txBox="1"/>
          <p:nvPr/>
        </p:nvSpPr>
        <p:spPr>
          <a:xfrm>
            <a:off x="2590800" y="1458794"/>
            <a:ext cx="6298519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FoxPlus-B Schedule (Tentative)</a:t>
            </a:r>
          </a:p>
        </p:txBody>
      </p:sp>
    </p:spTree>
    <p:extLst>
      <p:ext uri="{BB962C8B-B14F-4D97-AF65-F5344CB8AC3E}">
        <p14:creationId xmlns:p14="http://schemas.microsoft.com/office/powerpoint/2010/main" val="427189431"/>
      </p:ext>
    </p:extLst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B6699-8DB4-7E02-23E5-25BFF0E1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F631337C-C994-42BC-80FE-3498A4CFD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6095C446-3F64-9227-1429-5E46D6DD20B3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A0F2DFB9-C55D-C992-30D7-293D2046C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D9F4E6A0-8CDF-B92E-FC0F-28F6C25F8183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3101365A-C347-B893-BD14-092DA379D4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B7954FDF-0DAB-9DBE-09A3-EB2B093716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C5501B5A-2F08-707B-19C3-882E9BE0B8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90C053-83A5-D282-E2D2-3F526B0FF58F}"/>
              </a:ext>
            </a:extLst>
          </p:cNvPr>
          <p:cNvSpPr txBox="1"/>
          <p:nvPr/>
        </p:nvSpPr>
        <p:spPr>
          <a:xfrm>
            <a:off x="3453521" y="1447800"/>
            <a:ext cx="5237332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FoxPlus-C and Beyond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F73FA4-F718-F03E-D6B8-35857FF3BE54}"/>
              </a:ext>
            </a:extLst>
          </p:cNvPr>
          <p:cNvSpPr txBox="1"/>
          <p:nvPr/>
        </p:nvSpPr>
        <p:spPr>
          <a:xfrm>
            <a:off x="1600200" y="2329976"/>
            <a:ext cx="9286235" cy="2153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With the demise of the NASA CSLI program, it becomes important to plan for paid launches for our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cubesats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.</a:t>
            </a:r>
          </a:p>
          <a:p>
            <a:pPr algn="l"/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GOLF, being a 3U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cubesat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will cost approx. $300K / launch.</a:t>
            </a:r>
          </a:p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FoxPlus may be used as a less expensive platform on which to test various technologies.</a:t>
            </a:r>
          </a:p>
        </p:txBody>
      </p:sp>
    </p:spTree>
    <p:extLst>
      <p:ext uri="{BB962C8B-B14F-4D97-AF65-F5344CB8AC3E}">
        <p14:creationId xmlns:p14="http://schemas.microsoft.com/office/powerpoint/2010/main" val="811745068"/>
      </p:ext>
    </p:extLst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55C0B-D10E-8BE2-2BB3-8FF5CB6C3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D60117A8-DD11-4BBA-2F2B-5F53D4598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870F4E32-8C5A-1719-1CFD-51C3ECC9987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C4BCA9DD-63ED-6E29-5310-E06A277ABA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BE6878F8-A718-D831-695D-F8DE443BAB6F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E30FAA2E-1124-EF3F-B010-982D088205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86C7A485-6282-CDE4-DAAD-DE049699F7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3D571840-D157-C5CA-39EE-FFB5F9AF50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63AFE98-ACAF-F8AF-2C54-BDD9C4F91E49}"/>
              </a:ext>
            </a:extLst>
          </p:cNvPr>
          <p:cNvSpPr txBox="1"/>
          <p:nvPr/>
        </p:nvSpPr>
        <p:spPr>
          <a:xfrm>
            <a:off x="3453521" y="1359492"/>
            <a:ext cx="5237332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FoxPlus-C and Beyond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5314C0-4A48-A138-9D57-3FD6EB9C76D0}"/>
              </a:ext>
            </a:extLst>
          </p:cNvPr>
          <p:cNvSpPr txBox="1"/>
          <p:nvPr/>
        </p:nvSpPr>
        <p:spPr>
          <a:xfrm>
            <a:off x="1430298" y="2286000"/>
            <a:ext cx="9331403" cy="1809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The FoxPlus-C will have an “in-house” frame, EPS, and solar panels. i.e., we will “roll our own”. The frame design will be based on the work done on the original Fox series of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cubesats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. The EPS and solar panels will be based on work done on GOLF.</a:t>
            </a:r>
          </a:p>
        </p:txBody>
      </p:sp>
    </p:spTree>
    <p:extLst>
      <p:ext uri="{BB962C8B-B14F-4D97-AF65-F5344CB8AC3E}">
        <p14:creationId xmlns:p14="http://schemas.microsoft.com/office/powerpoint/2010/main" val="3480705677"/>
      </p:ext>
    </p:extLst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4ED40-F553-22ED-7D9B-5E4731044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2983806B-0E5D-C37F-1035-C7EFC641D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FF5C641C-77C3-E9BB-274B-C23780B3E6D0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48A43917-20CC-1D0C-C50A-FEFC01E4E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AE67CD72-3C80-F66B-9EE4-D6A7989D73D4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F9506B68-4DD9-E7F9-856E-C01D2CE33C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1A85618E-FA69-B917-C330-3A221DA485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4B35A1E6-A8B7-80C2-584F-04ECA609A7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C3036C2-C95E-64A1-036E-DA02C5D20439}"/>
              </a:ext>
            </a:extLst>
          </p:cNvPr>
          <p:cNvSpPr txBox="1"/>
          <p:nvPr/>
        </p:nvSpPr>
        <p:spPr>
          <a:xfrm>
            <a:off x="2465004" y="2336388"/>
            <a:ext cx="8686800" cy="2496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dirty="0">
                <a:solidFill>
                  <a:srgbClr val="002060"/>
                </a:solidFill>
              </a:rPr>
              <a:t>Start						Sep 2026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PDR						Apr 2027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EM System Test				Apr - Jun 2027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CDR						Jul 2027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Final Testing					Aug – Oct 2027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Launch!					Dec 2027</a:t>
            </a:r>
          </a:p>
          <a:p>
            <a:pPr algn="l"/>
            <a:endParaRPr lang="en-US" sz="2400" b="0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BE01FF-268D-D670-3EF7-1480E9D8BA91}"/>
              </a:ext>
            </a:extLst>
          </p:cNvPr>
          <p:cNvSpPr txBox="1"/>
          <p:nvPr/>
        </p:nvSpPr>
        <p:spPr>
          <a:xfrm>
            <a:off x="3339572" y="1458794"/>
            <a:ext cx="5512856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FoxPlus-C Schedule (WAG)</a:t>
            </a:r>
          </a:p>
        </p:txBody>
      </p:sp>
    </p:spTree>
    <p:extLst>
      <p:ext uri="{BB962C8B-B14F-4D97-AF65-F5344CB8AC3E}">
        <p14:creationId xmlns:p14="http://schemas.microsoft.com/office/powerpoint/2010/main" val="2351024777"/>
      </p:ext>
    </p:extLst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F3EFB-E6EE-8171-1C6B-E895C86B3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006904EA-6E0B-087A-B893-46A7F2879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A61400B9-C86E-DB9C-35B3-E0D5A6A922D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3741DB27-EE1E-1780-A983-AD4D9CAD3E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CFCDE6AD-61A2-A83D-EAEB-EA3A67E49FC8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E782B539-B3E5-C801-D2EA-D366774334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D8F38DC2-D81B-16D2-E325-F326CA41EF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CB3408D9-97AA-442C-8529-61BA74E2E6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8AA018A-0A8C-0C65-188A-9E1D022B50B4}"/>
              </a:ext>
            </a:extLst>
          </p:cNvPr>
          <p:cNvSpPr txBox="1"/>
          <p:nvPr/>
        </p:nvSpPr>
        <p:spPr>
          <a:xfrm>
            <a:off x="3453521" y="1365196"/>
            <a:ext cx="5237332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FoxPlus-C and Beyond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0CFCCA-F743-023A-B373-E9E34D80A99D}"/>
              </a:ext>
            </a:extLst>
          </p:cNvPr>
          <p:cNvSpPr txBox="1"/>
          <p:nvPr/>
        </p:nvSpPr>
        <p:spPr>
          <a:xfrm>
            <a:off x="1163724" y="2133600"/>
            <a:ext cx="9331403" cy="4557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We may go to a 2U frame for FoxPlus-C. 2U would be capable of more power (more solar cells) and more payloads per satellite. </a:t>
            </a:r>
          </a:p>
          <a:p>
            <a:pPr algn="l"/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We would need to be able to turn the payloads / experiments on and off via GS command. </a:t>
            </a:r>
          </a:p>
          <a:p>
            <a:pPr algn="l"/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A new inter-board bus and stacking connectors will be needed</a:t>
            </a:r>
          </a:p>
          <a:p>
            <a:pPr algn="l"/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ASCENT projects now in development will be flown</a:t>
            </a:r>
          </a:p>
          <a:p>
            <a:pPr algn="l"/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AMSAT also has University scientists on staff that would like a means of doing experiments with satellites in LEO</a:t>
            </a:r>
          </a:p>
        </p:txBody>
      </p:sp>
    </p:spTree>
    <p:extLst>
      <p:ext uri="{BB962C8B-B14F-4D97-AF65-F5344CB8AC3E}">
        <p14:creationId xmlns:p14="http://schemas.microsoft.com/office/powerpoint/2010/main" val="1219046711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42F3A-C564-8FCB-B1F5-498900F62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A44ACE84-7638-6159-1B01-8811DD8E3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27582456-8B32-B9C1-8F50-588732EC467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A262B94B-5F1C-073C-0B2A-D01AA1789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5B5998DB-2AC9-E3D0-0C8C-7947529B5CEF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E7825CED-CA18-3F9F-8A4D-D53CCF6297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FDAA2D62-F711-C784-19A1-0E2C073943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FAC0555A-DCF0-88BD-2C2C-2BE1A904B4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8099AFC-613C-5873-2AFC-3EB3089CF8E7}"/>
              </a:ext>
            </a:extLst>
          </p:cNvPr>
          <p:cNvSpPr txBox="1"/>
          <p:nvPr/>
        </p:nvSpPr>
        <p:spPr>
          <a:xfrm>
            <a:off x="4000690" y="1905000"/>
            <a:ext cx="4142993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FoxPlus-A Update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321273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3611C5-FEBA-DA20-9382-E25711544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>
            <a:extLst>
              <a:ext uri="{FF2B5EF4-FFF2-40B4-BE49-F238E27FC236}">
                <a16:creationId xmlns:a16="http://schemas.microsoft.com/office/drawing/2014/main" id="{F7565327-5506-FBF0-E402-2E481DF54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290" name="Line 2">
            <a:extLst>
              <a:ext uri="{FF2B5EF4-FFF2-40B4-BE49-F238E27FC236}">
                <a16:creationId xmlns:a16="http://schemas.microsoft.com/office/drawing/2014/main" id="{FFB5DC5E-29C1-EA77-AFA2-4113BD95F4D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F8D196AB-505F-B04F-8337-58217D1040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2293" name="Group 5">
            <a:extLst>
              <a:ext uri="{FF2B5EF4-FFF2-40B4-BE49-F238E27FC236}">
                <a16:creationId xmlns:a16="http://schemas.microsoft.com/office/drawing/2014/main" id="{3DB2E8D5-63F0-5D47-AAB1-EC0EF3EC6BEE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2294" name="Line 6">
              <a:extLst>
                <a:ext uri="{FF2B5EF4-FFF2-40B4-BE49-F238E27FC236}">
                  <a16:creationId xmlns:a16="http://schemas.microsoft.com/office/drawing/2014/main" id="{0640D065-99F6-4AAC-9200-68380C6C7E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2295" name="Picture 7">
              <a:extLst>
                <a:ext uri="{FF2B5EF4-FFF2-40B4-BE49-F238E27FC236}">
                  <a16:creationId xmlns:a16="http://schemas.microsoft.com/office/drawing/2014/main" id="{EC6E8228-EE5B-02B1-3E78-2746A78ACD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2296" name="Rectangle 8">
              <a:extLst>
                <a:ext uri="{FF2B5EF4-FFF2-40B4-BE49-F238E27FC236}">
                  <a16:creationId xmlns:a16="http://schemas.microsoft.com/office/drawing/2014/main" id="{3C5D261A-5B8E-45F1-49C8-E4448C3F1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97A8E90B-6CFA-5CBB-2B6F-6FA395AD82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1357313"/>
            <a:ext cx="8875968" cy="549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16802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4FF9E-183C-EC06-0D39-98CCD7611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ED8716F2-E52E-343E-C5D3-30FBD4B25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B21612E2-D2F3-81EF-9F71-E68853A32338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8A9A45B6-3821-CAF4-5DA2-985F4EA56D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DDB108D9-1E50-362C-AD2A-B8B77C1E1FD1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375E366B-7F0C-541F-ED4E-480BEE85D7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7231EFE6-6CFE-B183-DA9E-56A49B3E02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2AB000F9-7135-895B-F1E2-09A72673D8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97CDDA6-68B8-DD96-1866-68099604AF85}"/>
              </a:ext>
            </a:extLst>
          </p:cNvPr>
          <p:cNvSpPr txBox="1"/>
          <p:nvPr/>
        </p:nvSpPr>
        <p:spPr>
          <a:xfrm>
            <a:off x="1196552" y="1371600"/>
            <a:ext cx="9304472" cy="49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FoxPlus-A Update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BADAD7-2D43-5349-2746-3650E8F21A05}"/>
              </a:ext>
            </a:extLst>
          </p:cNvPr>
          <p:cNvSpPr txBox="1"/>
          <p:nvPr/>
        </p:nvSpPr>
        <p:spPr>
          <a:xfrm>
            <a:off x="1728787" y="2158905"/>
            <a:ext cx="8686800" cy="1809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dirty="0" err="1">
                <a:solidFill>
                  <a:srgbClr val="002060"/>
                </a:solidFill>
              </a:rPr>
              <a:t>ISISpace</a:t>
            </a:r>
            <a:r>
              <a:rPr lang="en-US" sz="2400" b="0" dirty="0">
                <a:solidFill>
                  <a:srgbClr val="002060"/>
                </a:solidFill>
              </a:rPr>
              <a:t> mounting holes do not line up with AMSAT ME-113 board mounting holes. A structural adapter was necessitated.</a:t>
            </a:r>
          </a:p>
          <a:p>
            <a:pPr algn="l"/>
            <a:r>
              <a:rPr lang="en-US" sz="2400" b="0" dirty="0">
                <a:solidFill>
                  <a:srgbClr val="002060"/>
                </a:solidFill>
              </a:rPr>
              <a:t>A 3D printed plastic adapter was prototyped and found good, so a metal adapter has been manufactured for the Engineering Model (EM)</a:t>
            </a:r>
          </a:p>
        </p:txBody>
      </p:sp>
    </p:spTree>
    <p:extLst>
      <p:ext uri="{BB962C8B-B14F-4D97-AF65-F5344CB8AC3E}">
        <p14:creationId xmlns:p14="http://schemas.microsoft.com/office/powerpoint/2010/main" val="447714973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Rectangle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40" y="447"/>
            <a:ext cx="12188733" cy="6856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89988" tIns="44994" rIns="89988" bIns="44994" anchor="ctr">
            <a:noAutofit/>
          </a:bodyPr>
          <a:lstStyle/>
          <a:p>
            <a:pPr defTabSz="914309">
              <a:spcBef>
                <a:spcPts val="26"/>
              </a:spcBef>
              <a:spcAft>
                <a:spcPts val="26"/>
              </a:spcAft>
            </a:pPr>
            <a:endParaRPr lang="en-US" sz="1800" spc="-1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580" name="Picture 1"/>
          <p:cNvPicPr/>
          <p:nvPr/>
        </p:nvPicPr>
        <p:blipFill>
          <a:blip r:embed="rId2"/>
          <a:srcRect b="31"/>
          <a:stretch/>
        </p:blipFill>
        <p:spPr>
          <a:xfrm>
            <a:off x="0" y="1886"/>
            <a:ext cx="12191613" cy="6855307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739268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51127-6435-AAE5-7ABA-42F011A21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E1B21D15-CF25-7FE4-9D87-E4C46536C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CF8FECF1-5078-2082-0A5A-CE3AB020AE50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4C1BC18B-8121-66CB-0FBF-152C265D73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426B8489-B3FC-E061-F9DF-CADEDC58272F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4F48B08C-D2ED-FCAF-4F98-4F5E3099D6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13023DD1-FDE8-CA6A-9831-2DCE02D144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365694F2-1B0F-E6D1-B3E2-A4756D6371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74C9BFC-FB0E-165B-A80E-487B86977712}"/>
              </a:ext>
            </a:extLst>
          </p:cNvPr>
          <p:cNvSpPr txBox="1"/>
          <p:nvPr/>
        </p:nvSpPr>
        <p:spPr>
          <a:xfrm>
            <a:off x="1249228" y="2161615"/>
            <a:ext cx="9304472" cy="49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4" indent="0" algn="l"/>
            <a:endParaRPr lang="en-US" b="0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7832ED-31AC-9347-1143-FF23BD6C2032}"/>
              </a:ext>
            </a:extLst>
          </p:cNvPr>
          <p:cNvSpPr txBox="1"/>
          <p:nvPr/>
        </p:nvSpPr>
        <p:spPr>
          <a:xfrm>
            <a:off x="665526" y="3930764"/>
            <a:ext cx="9135336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0" dirty="0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C4D9FF-23D1-C795-F3CE-76677BC02C71}"/>
              </a:ext>
            </a:extLst>
          </p:cNvPr>
          <p:cNvSpPr txBox="1"/>
          <p:nvPr/>
        </p:nvSpPr>
        <p:spPr>
          <a:xfrm>
            <a:off x="4432185" y="1440509"/>
            <a:ext cx="3327642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Structural Adapter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6FB8FB-2635-D59B-1D42-FE709B5257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2223" y="1915267"/>
            <a:ext cx="8648700" cy="486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467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55AF5-A227-4081-14E4-2E5D1F51A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A29D244F-7A02-F07D-713E-7E368B8BD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87FF43BF-C31C-96F0-AE6F-A25D99EB64F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031830C9-5D27-9665-699A-50806D230D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A7EA5635-F0E0-968D-DDE0-7C4C8675E8ED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F54F32E4-8BC3-25C2-64EF-95D286A622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C805ED75-638C-927B-5F42-2349651680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D5602512-7D3A-A419-A11E-088F247B3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22E2CF6-D9C7-AB3B-7A23-5D66BC231276}"/>
              </a:ext>
            </a:extLst>
          </p:cNvPr>
          <p:cNvSpPr txBox="1"/>
          <p:nvPr/>
        </p:nvSpPr>
        <p:spPr>
          <a:xfrm>
            <a:off x="1249228" y="2161615"/>
            <a:ext cx="9304472" cy="49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4" indent="0" algn="l"/>
            <a:endParaRPr lang="en-US" b="0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6F572-CF9A-80E5-ABAF-8916F7BBC74E}"/>
              </a:ext>
            </a:extLst>
          </p:cNvPr>
          <p:cNvSpPr txBox="1"/>
          <p:nvPr/>
        </p:nvSpPr>
        <p:spPr>
          <a:xfrm>
            <a:off x="665526" y="3930764"/>
            <a:ext cx="9135336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0" dirty="0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5B0C5-5002-D9BB-51AD-DB7AF19D2162}"/>
              </a:ext>
            </a:extLst>
          </p:cNvPr>
          <p:cNvSpPr txBox="1"/>
          <p:nvPr/>
        </p:nvSpPr>
        <p:spPr>
          <a:xfrm>
            <a:off x="3615459" y="1440509"/>
            <a:ext cx="4961103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Power Signal Adapter (PSA)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817418-B81C-CF56-3914-D77744293E48}"/>
              </a:ext>
            </a:extLst>
          </p:cNvPr>
          <p:cNvSpPr txBox="1"/>
          <p:nvPr/>
        </p:nvSpPr>
        <p:spPr>
          <a:xfrm>
            <a:off x="429351" y="2682377"/>
            <a:ext cx="10944225" cy="1466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dirty="0">
                <a:solidFill>
                  <a:schemeClr val="accent6">
                    <a:lumMod val="75000"/>
                  </a:schemeClr>
                </a:solidFill>
              </a:rPr>
              <a:t>The </a:t>
            </a:r>
            <a:r>
              <a:rPr lang="en-US" sz="2400" b="0" dirty="0" err="1">
                <a:solidFill>
                  <a:schemeClr val="accent6">
                    <a:lumMod val="75000"/>
                  </a:schemeClr>
                </a:solidFill>
              </a:rPr>
              <a:t>ISISpace</a:t>
            </a:r>
            <a:r>
              <a:rPr lang="en-US" sz="2400" b="0" dirty="0">
                <a:solidFill>
                  <a:schemeClr val="accent6">
                    <a:lumMod val="75000"/>
                  </a:schemeClr>
                </a:solidFill>
              </a:rPr>
              <a:t> Electrical Power System (EPS) power and I2C signals had to be connected to the AMSAT stacking connector. The PSA board was prototyped and is working. A 2 layer version has proved fit and function. A 4 layer version is being built for EM.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2132979935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4A129-29C7-A7FC-7E7D-A83AA5BE2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>
            <a:extLst>
              <a:ext uri="{FF2B5EF4-FFF2-40B4-BE49-F238E27FC236}">
                <a16:creationId xmlns:a16="http://schemas.microsoft.com/office/drawing/2014/main" id="{9F8C4D89-2D5D-B1F4-7B18-C41691F5B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1522413" cy="111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14" name="Line 2">
            <a:extLst>
              <a:ext uri="{FF2B5EF4-FFF2-40B4-BE49-F238E27FC236}">
                <a16:creationId xmlns:a16="http://schemas.microsoft.com/office/drawing/2014/main" id="{7A514DAB-FCB5-7F47-875E-0258A660131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69988"/>
            <a:ext cx="10466388" cy="3175"/>
          </a:xfrm>
          <a:prstGeom prst="line">
            <a:avLst/>
          </a:prstGeom>
          <a:noFill/>
          <a:ln w="123840" cap="flat">
            <a:solidFill>
              <a:srgbClr val="007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8D441DC7-6B63-99C6-741F-FEE972678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82588"/>
            <a:ext cx="89439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tIns="0" bIns="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5pPr>
            <a:lvl6pPr marL="25146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6pPr>
            <a:lvl7pPr marL="29718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7pPr>
            <a:lvl8pPr marL="34290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8pPr>
            <a:lvl9pPr marL="3886200" indent="-228600" algn="ctr" fontAlgn="base" hangingPunct="0">
              <a:lnSpc>
                <a:spcPct val="93000"/>
              </a:lnSpc>
              <a:spcBef>
                <a:spcPts val="13"/>
              </a:spcBef>
              <a:spcAft>
                <a:spcPts val="13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</a:tabLst>
              <a:defRPr sz="2800" b="1">
                <a:solidFill>
                  <a:srgbClr val="3465A4"/>
                </a:solidFill>
                <a:latin typeface="Arial" panose="020B0604020202020204" pitchFamily="34" charset="0"/>
                <a:cs typeface="Noto Sans CJK SC" charset="0"/>
              </a:defRPr>
            </a:lvl9pPr>
          </a:lstStyle>
          <a:p>
            <a:pPr hangingPunct="1">
              <a:lnSpc>
                <a:spcPts val="3500"/>
              </a:lnSpc>
            </a:pPr>
            <a:r>
              <a:rPr lang="en-US" altLang="en-US" sz="4400" b="0" dirty="0">
                <a:solidFill>
                  <a:srgbClr val="0066CC"/>
                </a:solidFill>
                <a:latin typeface="Tahoma" panose="020B0604030504040204" pitchFamily="34" charset="0"/>
              </a:rPr>
              <a:t>FoxPlus</a:t>
            </a:r>
            <a:b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</a:br>
            <a:r>
              <a:rPr lang="en-US" altLang="en-US" sz="4000" b="0" dirty="0">
                <a:solidFill>
                  <a:srgbClr val="0066C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3200" b="0" dirty="0">
                <a:solidFill>
                  <a:srgbClr val="0066CC"/>
                </a:solidFill>
                <a:latin typeface="Tahoma" panose="020B0604030504040204" pitchFamily="34" charset="0"/>
              </a:rPr>
              <a:t>Engineering</a:t>
            </a:r>
          </a:p>
        </p:txBody>
      </p:sp>
      <p:grpSp>
        <p:nvGrpSpPr>
          <p:cNvPr id="13318" name="Group 6">
            <a:extLst>
              <a:ext uri="{FF2B5EF4-FFF2-40B4-BE49-F238E27FC236}">
                <a16:creationId xmlns:a16="http://schemas.microsoft.com/office/drawing/2014/main" id="{DE017A13-477B-D5B8-C121-A7BB7960B868}"/>
              </a:ext>
            </a:extLst>
          </p:cNvPr>
          <p:cNvGrpSpPr>
            <a:grpSpLocks/>
          </p:cNvGrpSpPr>
          <p:nvPr/>
        </p:nvGrpSpPr>
        <p:grpSpPr bwMode="auto">
          <a:xfrm>
            <a:off x="10509250" y="93663"/>
            <a:ext cx="1720850" cy="1079499"/>
            <a:chOff x="6620" y="59"/>
            <a:chExt cx="1084" cy="680"/>
          </a:xfrm>
        </p:grpSpPr>
        <p:sp>
          <p:nvSpPr>
            <p:cNvPr id="13319" name="Line 7">
              <a:extLst>
                <a:ext uri="{FF2B5EF4-FFF2-40B4-BE49-F238E27FC236}">
                  <a16:creationId xmlns:a16="http://schemas.microsoft.com/office/drawing/2014/main" id="{D38E1C4E-EB79-9C13-5EFE-DC39F9A834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48" y="739"/>
              <a:ext cx="1000" cy="0"/>
            </a:xfrm>
            <a:prstGeom prst="line">
              <a:avLst/>
            </a:prstGeom>
            <a:noFill/>
            <a:ln w="123840" cap="flat">
              <a:solidFill>
                <a:srgbClr val="0070C0"/>
              </a:solidFill>
              <a:prstDash val="sys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320" name="Picture 8">
              <a:extLst>
                <a:ext uri="{FF2B5EF4-FFF2-40B4-BE49-F238E27FC236}">
                  <a16:creationId xmlns:a16="http://schemas.microsoft.com/office/drawing/2014/main" id="{AF5B9D99-0998-E155-856E-37C2F3CFB8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" y="59"/>
              <a:ext cx="640" cy="5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321" name="Rectangle 9">
              <a:extLst>
                <a:ext uri="{FF2B5EF4-FFF2-40B4-BE49-F238E27FC236}">
                  <a16:creationId xmlns:a16="http://schemas.microsoft.com/office/drawing/2014/main" id="{26801CD7-7248-7143-7345-294500C41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8" y="261"/>
              <a:ext cx="666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>
              <a:spAutoFit/>
            </a:bodyPr>
            <a:lstStyle>
              <a:lvl1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1pPr>
              <a:lvl2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2pPr>
              <a:lvl3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3pPr>
              <a:lvl4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4pPr>
              <a:lvl5pPr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5pPr>
              <a:lvl6pPr marL="25146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6pPr>
              <a:lvl7pPr marL="29718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7pPr>
              <a:lvl8pPr marL="34290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8pPr>
              <a:lvl9pPr marL="3886200" indent="-228600" algn="ctr" fontAlgn="base" hangingPunct="0">
                <a:lnSpc>
                  <a:spcPct val="93000"/>
                </a:lnSpc>
                <a:spcBef>
                  <a:spcPts val="13"/>
                </a:spcBef>
                <a:spcAft>
                  <a:spcPts val="13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914400" algn="l"/>
                </a:tabLst>
                <a:defRPr sz="2800" b="1">
                  <a:solidFill>
                    <a:srgbClr val="3465A4"/>
                  </a:solidFill>
                  <a:latin typeface="Arial" panose="020B0604020202020204" pitchFamily="34" charset="0"/>
                  <a:cs typeface="Noto Sans CJK SC" charset="0"/>
                </a:defRPr>
              </a:lvl9pPr>
            </a:lstStyle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FOX</a:t>
              </a:r>
            </a:p>
            <a:p>
              <a:pPr hangingPunct="1">
                <a:lnSpc>
                  <a:spcPct val="100000"/>
                </a:lnSpc>
              </a:pPr>
              <a:r>
                <a:rPr lang="en-US" altLang="en-US" sz="1800" b="0" dirty="0">
                  <a:solidFill>
                    <a:srgbClr val="CC6600"/>
                  </a:solidFill>
                  <a:latin typeface="Arial Black" panose="020B0A04020102020204" pitchFamily="34" charset="0"/>
                  <a:cs typeface="DejaVu Sans" panose="020B0603030804020204" pitchFamily="34" charset="0"/>
                </a:rPr>
                <a:t>Plus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6EF9CC9-A90A-4F5F-686C-C19CF953EA49}"/>
              </a:ext>
            </a:extLst>
          </p:cNvPr>
          <p:cNvSpPr txBox="1"/>
          <p:nvPr/>
        </p:nvSpPr>
        <p:spPr>
          <a:xfrm>
            <a:off x="1249228" y="2161615"/>
            <a:ext cx="9304472" cy="49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4" indent="0" algn="l"/>
            <a:endParaRPr lang="en-US" b="0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861BE4-67A1-9BF4-5B37-B3774465CD9F}"/>
              </a:ext>
            </a:extLst>
          </p:cNvPr>
          <p:cNvSpPr txBox="1"/>
          <p:nvPr/>
        </p:nvSpPr>
        <p:spPr>
          <a:xfrm>
            <a:off x="665526" y="3930764"/>
            <a:ext cx="9135336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0" dirty="0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32D6F-6759-DF67-26CC-01D2DB8C0E05}"/>
              </a:ext>
            </a:extLst>
          </p:cNvPr>
          <p:cNvSpPr txBox="1"/>
          <p:nvPr/>
        </p:nvSpPr>
        <p:spPr>
          <a:xfrm>
            <a:off x="4498130" y="1564653"/>
            <a:ext cx="2806667" cy="493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PSA Schematic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D6448E-978C-8CA6-81DB-04D16A0DC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8237" y="1104900"/>
            <a:ext cx="9695526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090849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"/>
        <a:cs typeface="Noto Sans CJK SC"/>
      </a:majorFont>
      <a:minorFont>
        <a:latin typeface="Calibri"/>
        <a:ea typeface=""/>
        <a:cs typeface="Noto Sans CJK S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"/>
        <a:cs typeface="Noto Sans CJK SC"/>
      </a:majorFont>
      <a:minorFont>
        <a:latin typeface="Calibri"/>
        <a:ea typeface=""/>
        <a:cs typeface="Noto Sans CJK S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"/>
        <a:cs typeface="Noto Sans CJK SC"/>
      </a:majorFont>
      <a:minorFont>
        <a:latin typeface="Calibri"/>
        <a:ea typeface=""/>
        <a:cs typeface="Noto Sans CJK S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"/>
        <a:cs typeface="Noto Sans CJK SC"/>
      </a:majorFont>
      <a:minorFont>
        <a:latin typeface="Calibri"/>
        <a:ea typeface=""/>
        <a:cs typeface="Noto Sans CJK S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DejaVu Sans"/>
      </a:majorFont>
      <a:minorFont>
        <a:latin typeface="Arial"/>
        <a:ea typeface="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0">
          <a:lnSpc>
            <a:spcPct val="93000"/>
          </a:lnSpc>
          <a:spcBef>
            <a:spcPts val="13"/>
          </a:spcBef>
          <a:spcAft>
            <a:spcPts val="13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28507</TotalTime>
  <Words>851</Words>
  <Application>Microsoft Office PowerPoint</Application>
  <PresentationFormat>Widescreen</PresentationFormat>
  <Paragraphs>171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Arial Black</vt:lpstr>
      <vt:lpstr>Calibri</vt:lpstr>
      <vt:lpstr>Tahoma</vt:lpstr>
      <vt:lpstr>Times New Roman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</dc:creator>
  <cp:lastModifiedBy>Michael Moore</cp:lastModifiedBy>
  <cp:revision>1252</cp:revision>
  <cp:lastPrinted>2023-12-11T07:34:16Z</cp:lastPrinted>
  <dcterms:created xsi:type="dcterms:W3CDTF">2023-04-05T06:48:59Z</dcterms:created>
  <dcterms:modified xsi:type="dcterms:W3CDTF">2025-10-13T15:04:23Z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Notes">
    <vt:r8>1</vt:r8>
  </property>
  <property fmtid="{D5CDD505-2E9C-101B-9397-08002B2CF9AE}" pid="4" name="PresentationFormat">
    <vt:lpwstr>Widescreen</vt:lpwstr>
  </property>
  <property fmtid="{D5CDD505-2E9C-101B-9397-08002B2CF9AE}" pid="5" name="Slides">
    <vt:r8>11</vt:r8>
  </property>
</Properties>
</file>

<file path=docProps/thumbnail.jpeg>
</file>